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f(x,y=\ \ \ \ \ \ \ \ \ \ \ )=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2" name="Shape 7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%\forall j \forall y \in \mathcal{Y}\ \ w^\top f(x_j,y_j^*) \geq w^\top f(x_j, y) + \ell(y,y_j^*) - \xi_j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6" name="Shape 7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%\forall j \forall y \in \mathcal{Y}\ \ w^\top f(x_j,y_j^*) \geq w^\top f(x_j, y) + \ell(y,y_j^*) - \xi_j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8" name="Shape 7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\xi_j = \textrm{argmax}_y w^\top f(x_j,y) + \ell(y, y_j^*) - w^\top f(x_j, y^*_j)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7" name="Shape 8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\xi_j = \textrm{argmax}_y w^\top f(x_j,y) + \ell(y, y_j^*) - w^\top f(x_j, y^*_j)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3" name="Shape 9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%w \leftarrow w + \alpha \frac{\partial}{\partial w} \mathcal{L}</a:t>
            </a:r>
          </a:p>
          <a:p>
            <a:pPr/>
            <a:r>
              <a:t>w \leftarrow w + \left({\frac{\partial^2}{\partial w^2} \mathcal{L}}\right)^{-1}\frac{\partial}{\partial w} \mathcal{L}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2" name="Shape 9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%w \leftarrow w + \alpha \frac{\partial}{\partial w} \mathcal{L}</a:t>
            </a:r>
          </a:p>
          <a:p>
            <a:pPr/>
            <a:r>
              <a:t>w \leftarrow w + \left({\frac{\partial^2}{\partial w^2} \mathcal{L}}\right)^{-1}\frac{\partial}{\partial w} \mathcal{L}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1" name="Shape 9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%w \leftarrow w + \alpha \frac{\partial}{\partial w} \mathcal{L}</a:t>
            </a:r>
          </a:p>
          <a:p>
            <a:pPr/>
            <a:r>
              <a:t>w \leftarrow w + \left({\frac{\partial^2}{\partial w^2} \mathcal{L}}\right)^{-1}\frac{\partial}{\partial w} \mathcal{L}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0" name="Shape 9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%w \leftarrow w + \alpha \frac{\partial}{\partial w} \mathcal{L}</a:t>
            </a:r>
          </a:p>
          <a:p>
            <a:pPr/>
            <a:r>
              <a:t>w \leftarrow w + \left({\frac{\partial^2}{\partial w^2} \mathcal{L}}\right)^{-1}\frac{\partial}{\partial w} \mathcal{L}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0" name="Shape 9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%w \leftarrow w + \alpha \frac{\partial}{\partial w} \mathcal{L}</a:t>
            </a:r>
          </a:p>
          <a:p>
            <a:pPr/>
            <a:r>
              <a:t>w \leftarrow w + \left({\frac{\partial^2}{\partial w^2} \mathcal{L}}\right)^{-1}\frac{\partial}{\partial w} \mathcal{L}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6" name="Shape 9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%w \leftarrow w + \alpha \frac{\partial}{\partial w} \mathcal{L}</a:t>
            </a:r>
          </a:p>
          <a:p>
            <a:pPr/>
            <a:r>
              <a:t>w \leftarrow w + \left({\frac{\partial^2}{\partial w^2} \mathcal{L}}\right)^{-1}\frac{\partial}{\partial w} \mathcal{L}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3" name="Shape 5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P(y|x) = \frac{\exp\left(w^\top f(x,y)\right)}{\sum_{y'} \exp\left(w^\top f(x,y')\right)}</a:t>
            </a:r>
          </a:p>
          <a:p>
            <a:pPr/>
            <a:r>
              <a:t>P(y_j=1|x_j) = \frac{\exp(w^\top f(x)}{1 + \exp(w^\top f(x)}</a:t>
            </a:r>
          </a:p>
          <a:p>
            <a:pPr/>
            <a:r>
              <a:t>%\mathcal{L}(x,y) = \sum_{j=1}^n \log P(y_j | x_j)</a:t>
            </a:r>
          </a:p>
          <a:p>
            <a:pPr/>
            <a:r>
              <a:t>= \sum_{j=1}^n \left( w^\top f(x_j,y_j) - \log \sum_y \exp(w^\top f(x_j,y)) \right)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65" name="Shape 9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w_i \leftarrow w_i + \alpha \frac{1}{\sum_{\tau=1}^t g_{\tau,i}^2} g_{t_i}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7" name="Shape 9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w_i \leftarrow w_i + \alpha \frac{1}{\sum_{\tau=1}^t g_{\tau,i}^2} g_{t_i}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0" name="Shape 5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P(y|x) = \frac{\exp\left(w^\top f(x,y)\right)}{\sum_{y'} \exp\left(w^\top f(x,y')\right)}</a:t>
            </a:r>
          </a:p>
          <a:p>
            <a:pPr/>
            <a:r>
              <a:t>P(y_j=1|x_j) = \frac{\exp(w^\top f(x)}{1 + \exp(w^\top f(x)}</a:t>
            </a:r>
          </a:p>
          <a:p>
            <a:pPr/>
            <a:r>
              <a:t>%\mathcal{L}(x,y) = \sum_{j=1}^n \log P(y_j | x_j)</a:t>
            </a:r>
          </a:p>
          <a:p>
            <a:pPr/>
            <a:r>
              <a:t>= \sum_{j=1}^n \left( w^\top f(x_j,y_j) - \log \sum_y \exp(w^\top f(x_j,y)) \right)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P(y|x) = \frac{\exp\left(w^\top f(x,y)\right)}{\sum_{y'} \exp\left(w^\top f(x,y')\right)}</a:t>
            </a:r>
          </a:p>
          <a:p>
            <a:pPr/>
            <a:r>
              <a:t>P(y_j=1|x_j) = \frac{\exp(w^\top f(x)}{1 + \exp(w^\top f(x)}</a:t>
            </a:r>
          </a:p>
          <a:p>
            <a:pPr/>
            <a:r>
              <a:t>%\mathcal{L}(x,y) = \sum_{j=1}^n \log P(y_j | x_j)</a:t>
            </a:r>
          </a:p>
          <a:p>
            <a:pPr/>
            <a:r>
              <a:t>= \sum_{j=1}^n \left( w^\top f(x_j,y_j) - \log \sum_y \exp(w^\top f(x_j,y)) \right)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0" name="Shape 6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P(y|x) = \frac{\exp\left(w^\top f(x,y)\right)}{\sum_{y'} \exp\left(w^\top f(x,y')\right)}</a:t>
            </a:r>
          </a:p>
          <a:p>
            <a:pPr/>
            <a:r>
              <a:t>P(y_j=1|x_j) = \frac{\exp(w^\top f(x)}{1 + \exp(w^\top f(x)}</a:t>
            </a:r>
          </a:p>
          <a:p>
            <a:pPr/>
            <a:r>
              <a:t>%\mathcal{L}(x,y) = \sum_{j=1}^n \log P(y_j | x_j)</a:t>
            </a:r>
          </a:p>
          <a:p>
            <a:pPr/>
            <a:r>
              <a:t>= \sum_{j=1}^n \left( w^\top f(x_j,y_j) - \log \sum_y \exp(w^\top f(x_j,y)) \right)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Shape 6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%\mathcal{L}(x_j,y_j) = w^\top f(x_j,y_j) - \log \sum_y \exp(w^\top f(x_j,y)) </a:t>
            </a:r>
          </a:p>
          <a:p>
            <a:pPr/>
            <a:r>
              <a:t>%\frac{\partial}{\partial w_i} \mathcal{L} (x_j,y_j) = f_i(x_j,y_j) - \sum_y f_i(x_j,y) P_w(y|x_j)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2" name="Shape 6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%P_w(y|x) = \frac{\exp\left(w^\top f(x,y)\right)}{\sum_{y' \in \mathcal{Y}} \exp\left(w^\top f(x,y')\right)}</a:t>
            </a:r>
          </a:p>
          <a:p>
            <a:pPr/>
            <a:r>
              <a:t>\textrm{argmax}_y P_w(y|x)</a:t>
            </a:r>
          </a:p>
          <a:p>
            <a:pPr/>
            <a:r>
              <a:t>%f(x,y^*) - \mathbb{E}_y[f(x,y)] = f(x,y^*) - \sum_y [P_w(y|x) f(x,y)]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8" name="Shape 6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%\forall j \forall y \in \mathcal{Y}\ \ w^\top f(x_j,y_j^*) \geq w^\top f(x_j, y) + \ell(y,y_j^*) - \xi_j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9" name="Shape 6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%\forall j \forall y \in \mathcal{Y}\ \ w^\top f(x_j,y_j^*) \geq w^\top f(x_j, y) + \ell(y,y_j^*) - \xi_j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Calibri"/>
              </a:defRPr>
            </a:lvl1pPr>
            <a:lvl2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Calibri"/>
              </a:defRPr>
            </a:lvl2pPr>
            <a:lvl3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Calibri"/>
              </a:defRPr>
            </a:lvl3pPr>
            <a:lvl4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Calibri"/>
              </a:defRPr>
            </a:lvl4pPr>
            <a:lvl5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quarter" idx="21"/>
          </p:nvPr>
        </p:nvSpPr>
        <p:spPr>
          <a:xfrm>
            <a:off x="13067109" y="2268140"/>
            <a:ext cx="5929313" cy="8899794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3940968" y="1982390"/>
            <a:ext cx="8251032" cy="4643439"/>
          </a:xfrm>
          <a:prstGeom prst="rect">
            <a:avLst/>
          </a:prstGeom>
        </p:spPr>
        <p:txBody>
          <a:bodyPr anchor="b"/>
          <a:lstStyle>
            <a:lvl1pPr>
              <a:defRPr sz="98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3940968" y="6732984"/>
            <a:ext cx="8251032" cy="4643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/>
          <p:nvPr>
            <p:ph type="pic" sz="quarter" idx="21"/>
          </p:nvPr>
        </p:nvSpPr>
        <p:spPr>
          <a:xfrm>
            <a:off x="13067109" y="2268140"/>
            <a:ext cx="5929313" cy="8899794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45" name="Title Text"/>
          <p:cNvSpPr txBox="1"/>
          <p:nvPr>
            <p:ph type="title"/>
          </p:nvPr>
        </p:nvSpPr>
        <p:spPr>
          <a:xfrm>
            <a:off x="3940968" y="1982390"/>
            <a:ext cx="8251032" cy="4643439"/>
          </a:xfrm>
          <a:prstGeom prst="rect">
            <a:avLst/>
          </a:prstGeom>
        </p:spPr>
        <p:txBody>
          <a:bodyPr anchor="b"/>
          <a:lstStyle>
            <a:lvl1pPr>
              <a:defRPr sz="9800"/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3940968" y="6732984"/>
            <a:ext cx="8251032" cy="4643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600"/>
            </a:lvl1pPr>
            <a:lvl2pPr marL="0" indent="0" algn="ctr">
              <a:spcBef>
                <a:spcPts val="0"/>
              </a:spcBef>
              <a:buSzTx/>
              <a:buNone/>
              <a:defRPr sz="4600"/>
            </a:lvl2pPr>
            <a:lvl3pPr marL="0" indent="0" algn="ctr">
              <a:spcBef>
                <a:spcPts val="0"/>
              </a:spcBef>
              <a:buSzTx/>
              <a:buNone/>
              <a:defRPr sz="4600"/>
            </a:lvl3pPr>
            <a:lvl4pPr marL="0" indent="0" algn="ctr">
              <a:spcBef>
                <a:spcPts val="0"/>
              </a:spcBef>
              <a:buSzTx/>
              <a:buNone/>
              <a:defRPr sz="4600"/>
            </a:lvl4pPr>
            <a:lvl5pPr marL="0" indent="0" algn="ctr">
              <a:spcBef>
                <a:spcPts val="0"/>
              </a:spcBef>
              <a:buSzTx/>
              <a:buNone/>
              <a:defRPr sz="4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mage"/>
          <p:cNvSpPr/>
          <p:nvPr>
            <p:ph type="pic" sz="quarter" idx="21"/>
          </p:nvPr>
        </p:nvSpPr>
        <p:spPr>
          <a:xfrm>
            <a:off x="13138546" y="3571875"/>
            <a:ext cx="5768579" cy="8658535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quarter" idx="1"/>
          </p:nvPr>
        </p:nvSpPr>
        <p:spPr>
          <a:xfrm>
            <a:off x="4833937" y="3893343"/>
            <a:ext cx="7090173" cy="8036720"/>
          </a:xfrm>
          <a:prstGeom prst="rect">
            <a:avLst/>
          </a:prstGeom>
        </p:spPr>
        <p:txBody>
          <a:bodyPr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quarter" idx="1"/>
          </p:nvPr>
        </p:nvSpPr>
        <p:spPr>
          <a:xfrm>
            <a:off x="4833937" y="3893343"/>
            <a:ext cx="7090173" cy="8036720"/>
          </a:xfrm>
          <a:prstGeom prst="rect">
            <a:avLst/>
          </a:prstGeom>
        </p:spPr>
        <p:txBody>
          <a:bodyPr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sz="quarter" idx="1"/>
          </p:nvPr>
        </p:nvSpPr>
        <p:spPr>
          <a:xfrm>
            <a:off x="13977937" y="3893343"/>
            <a:ext cx="5572126" cy="8036720"/>
          </a:xfrm>
          <a:prstGeom prst="rect">
            <a:avLst/>
          </a:prstGeom>
        </p:spPr>
        <p:txBody>
          <a:bodyPr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0937" y="216942"/>
            <a:ext cx="1322102" cy="18037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" name="Group"/>
          <p:cNvGrpSpPr/>
          <p:nvPr/>
        </p:nvGrpSpPr>
        <p:grpSpPr>
          <a:xfrm rot="10800000">
            <a:off x="5530453" y="1875234"/>
            <a:ext cx="14662547" cy="107157"/>
            <a:chOff x="0" y="0"/>
            <a:chExt cx="14662546" cy="107156"/>
          </a:xfrm>
        </p:grpSpPr>
        <p:sp>
          <p:nvSpPr>
            <p:cNvPr id="63" name="Rectangle"/>
            <p:cNvSpPr/>
            <p:nvPr/>
          </p:nvSpPr>
          <p:spPr>
            <a:xfrm>
              <a:off x="0" y="0"/>
              <a:ext cx="5179219" cy="107157"/>
            </a:xfrm>
            <a:prstGeom prst="rect">
              <a:avLst/>
            </a:prstGeom>
            <a:gradFill flip="none" rotWithShape="1">
              <a:gsLst>
                <a:gs pos="0">
                  <a:srgbClr val="6E8DB5"/>
                </a:gs>
                <a:gs pos="100000">
                  <a:srgbClr val="FFFFFF">
                    <a:alpha val="0"/>
                  </a:srgbClr>
                </a:gs>
              </a:gsLst>
              <a:lin ang="1086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" name="Rectangle"/>
            <p:cNvSpPr/>
            <p:nvPr/>
          </p:nvSpPr>
          <p:spPr>
            <a:xfrm>
              <a:off x="5179218" y="0"/>
              <a:ext cx="9483329" cy="107157"/>
            </a:xfrm>
            <a:prstGeom prst="rect">
              <a:avLst/>
            </a:prstGeom>
            <a:solidFill>
              <a:srgbClr val="6E8D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37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6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0937" y="216942"/>
            <a:ext cx="1322102" cy="18037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"/>
          <p:cNvGrpSpPr/>
          <p:nvPr/>
        </p:nvGrpSpPr>
        <p:grpSpPr>
          <a:xfrm rot="10800000">
            <a:off x="5530453" y="1875234"/>
            <a:ext cx="14662547" cy="107157"/>
            <a:chOff x="0" y="0"/>
            <a:chExt cx="14662546" cy="107156"/>
          </a:xfrm>
        </p:grpSpPr>
        <p:sp>
          <p:nvSpPr>
            <p:cNvPr id="71" name="Rectangle"/>
            <p:cNvSpPr/>
            <p:nvPr/>
          </p:nvSpPr>
          <p:spPr>
            <a:xfrm>
              <a:off x="0" y="0"/>
              <a:ext cx="5179219" cy="107157"/>
            </a:xfrm>
            <a:prstGeom prst="rect">
              <a:avLst/>
            </a:prstGeom>
            <a:gradFill flip="none" rotWithShape="1">
              <a:gsLst>
                <a:gs pos="0">
                  <a:srgbClr val="6E8DB5"/>
                </a:gs>
                <a:gs pos="100000">
                  <a:srgbClr val="FFFFFF">
                    <a:alpha val="0"/>
                  </a:srgbClr>
                </a:gs>
              </a:gsLst>
              <a:lin ang="1086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" name="Rectangle"/>
            <p:cNvSpPr/>
            <p:nvPr/>
          </p:nvSpPr>
          <p:spPr>
            <a:xfrm>
              <a:off x="5179218" y="0"/>
              <a:ext cx="9483329" cy="107157"/>
            </a:xfrm>
            <a:prstGeom prst="rect">
              <a:avLst/>
            </a:prstGeom>
            <a:solidFill>
              <a:srgbClr val="6E8DB5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37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4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  <a:lvl2pPr marL="0" indent="0" algn="ctr">
              <a:spcBef>
                <a:spcPts val="0"/>
              </a:spcBef>
              <a:buSzTx/>
              <a:buNone/>
              <a:defRPr sz="5000"/>
            </a:lvl2pPr>
            <a:lvl3pPr marL="0" indent="0" algn="ctr">
              <a:spcBef>
                <a:spcPts val="0"/>
              </a:spcBef>
              <a:buSzTx/>
              <a:buNone/>
              <a:defRPr sz="5000"/>
            </a:lvl3pPr>
            <a:lvl4pPr marL="0" indent="0" algn="ctr">
              <a:spcBef>
                <a:spcPts val="0"/>
              </a:spcBef>
              <a:buSzTx/>
              <a:buNone/>
              <a:defRPr sz="5000"/>
            </a:lvl4pPr>
            <a:lvl5pPr marL="0" indent="0" algn="ctr">
              <a:spcBef>
                <a:spcPts val="0"/>
              </a:spcBef>
              <a:buSzTx/>
              <a:buNone/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683" y="1819405"/>
            <a:ext cx="16930687" cy="109408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9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683" y="1819405"/>
            <a:ext cx="16930687" cy="109408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38757" y="12905184"/>
            <a:ext cx="619027" cy="60077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" name="Line"/>
          <p:cNvSpPr/>
          <p:nvPr/>
        </p:nvSpPr>
        <p:spPr>
          <a:xfrm>
            <a:off x="1003300" y="1854200"/>
            <a:ext cx="22302128" cy="0"/>
          </a:xfrm>
          <a:prstGeom prst="line">
            <a:avLst/>
          </a:prstGeom>
          <a:ln w="38100">
            <a:solidFill>
              <a:schemeClr val="accent4">
                <a:alpha val="4617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9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683" y="1819405"/>
            <a:ext cx="16930687" cy="10940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0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683" y="1819405"/>
            <a:ext cx="16930687" cy="10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1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683" y="1819405"/>
            <a:ext cx="16930687" cy="10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4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1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683" y="1819405"/>
            <a:ext cx="16930687" cy="10940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2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078" y="553640"/>
            <a:ext cx="1625204" cy="1347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9983" y="1819405"/>
            <a:ext cx="22348763" cy="14442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"/>
          <p:cNvSpPr/>
          <p:nvPr/>
        </p:nvSpPr>
        <p:spPr>
          <a:xfrm>
            <a:off x="4816078" y="321468"/>
            <a:ext cx="482204" cy="3929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4833937" y="0"/>
            <a:ext cx="14716126" cy="1803797"/>
          </a:xfrm>
          <a:prstGeom prst="rect">
            <a:avLst/>
          </a:prstGeom>
        </p:spPr>
        <p:txBody>
          <a:bodyPr/>
          <a:lstStyle>
            <a:lvl1pPr>
              <a:defRPr sz="9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  <a:lvl2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2pPr>
            <a:lvl3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3pPr>
            <a:lvl4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4pPr>
            <a:lvl5pPr>
              <a:spcBef>
                <a:spcPts val="2400"/>
              </a:spcBef>
              <a:defRPr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38757" y="12905184"/>
            <a:ext cx="619027" cy="60077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5" name="Line"/>
          <p:cNvSpPr/>
          <p:nvPr/>
        </p:nvSpPr>
        <p:spPr>
          <a:xfrm>
            <a:off x="1003300" y="1854200"/>
            <a:ext cx="22302128" cy="0"/>
          </a:xfrm>
          <a:prstGeom prst="line">
            <a:avLst/>
          </a:prstGeom>
          <a:ln w="38100">
            <a:solidFill>
              <a:schemeClr val="accent4">
                <a:alpha val="4617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half" idx="1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</p:spPr>
        <p:txBody>
          <a:bodyPr numCol="2" spcCol="735806" anchor="t"/>
          <a:lstStyle>
            <a:lvl1pPr marL="997603" indent="-680103">
              <a:spcBef>
                <a:spcPts val="3800"/>
              </a:spcBef>
              <a:defRPr sz="4400"/>
            </a:lvl1pPr>
            <a:lvl2pPr marL="1442103" indent="-680103">
              <a:spcBef>
                <a:spcPts val="3800"/>
              </a:spcBef>
              <a:defRPr sz="4400"/>
            </a:lvl2pPr>
            <a:lvl3pPr marL="1886603" indent="-680103">
              <a:spcBef>
                <a:spcPts val="3800"/>
              </a:spcBef>
              <a:defRPr sz="4400"/>
            </a:lvl3pPr>
            <a:lvl4pPr marL="2331103" indent="-680103">
              <a:spcBef>
                <a:spcPts val="3800"/>
              </a:spcBef>
              <a:defRPr sz="4400"/>
            </a:lvl4pPr>
            <a:lvl5pPr marL="2775603" indent="-680103">
              <a:spcBef>
                <a:spcPts val="3800"/>
              </a:spcBef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38757" y="12892484"/>
            <a:ext cx="619027" cy="600770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4833937" y="4179093"/>
            <a:ext cx="14716126" cy="53578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Image"/>
          <p:cNvSpPr/>
          <p:nvPr>
            <p:ph type="pic" sz="half" idx="21"/>
          </p:nvPr>
        </p:nvSpPr>
        <p:spPr>
          <a:xfrm>
            <a:off x="6477000" y="2303859"/>
            <a:ext cx="11430000" cy="7090603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4833937" y="10358437"/>
            <a:ext cx="14716126" cy="239315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mage"/>
          <p:cNvSpPr/>
          <p:nvPr>
            <p:ph type="pic" sz="half" idx="21"/>
          </p:nvPr>
        </p:nvSpPr>
        <p:spPr>
          <a:xfrm>
            <a:off x="6477000" y="2303859"/>
            <a:ext cx="11430000" cy="7090603"/>
          </a:xfrm>
          <a:prstGeom prst="rect">
            <a:avLst/>
          </a:prstGeom>
          <a:ln w="25400"/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91439" tIns="45719" rIns="91439" bIns="45719" anchor="t"/>
          <a:lstStyle/>
          <a:p>
            <a:pPr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4833937" y="10358437"/>
            <a:ext cx="14716126" cy="239315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4833937" y="1785937"/>
            <a:ext cx="14716126" cy="10144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/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11067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5512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9957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4402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8847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2403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5959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9515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307114" marR="0" indent="-789214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5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2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51.png"/><Relationship Id="rId8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Multiclass Classification"/>
          <p:cNvSpPr txBox="1"/>
          <p:nvPr>
            <p:ph type="ctrTitle"/>
          </p:nvPr>
        </p:nvSpPr>
        <p:spPr>
          <a:xfrm>
            <a:off x="2524307" y="-77607"/>
            <a:ext cx="19269580" cy="427667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140" name="Alan Ritter"/>
          <p:cNvSpPr txBox="1"/>
          <p:nvPr>
            <p:ph type="subTitle" sz="quarter" idx="1"/>
          </p:nvPr>
        </p:nvSpPr>
        <p:spPr>
          <a:xfrm>
            <a:off x="279976" y="9951486"/>
            <a:ext cx="23758243" cy="1903202"/>
          </a:xfrm>
          <a:prstGeom prst="rect">
            <a:avLst/>
          </a:prstGeom>
        </p:spPr>
        <p:txBody>
          <a:bodyPr/>
          <a:lstStyle>
            <a:lvl1pPr>
              <a:defRPr sz="8800"/>
            </a:lvl1pPr>
          </a:lstStyle>
          <a:p>
            <a:pPr/>
            <a:r>
              <a:t>Alan Ritter</a:t>
            </a:r>
          </a:p>
        </p:txBody>
      </p:sp>
      <p:sp>
        <p:nvSpPr>
          <p:cNvPr id="141" name="(many slides from Greg Durrett, Vivek Srikumar, Stanford CS231n)"/>
          <p:cNvSpPr txBox="1"/>
          <p:nvPr/>
        </p:nvSpPr>
        <p:spPr>
          <a:xfrm>
            <a:off x="5128770" y="11589256"/>
            <a:ext cx="14060655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/>
            </a:lvl1pPr>
          </a:lstStyle>
          <a:p>
            <a:pPr/>
            <a:r>
              <a:t>(many slides from Greg Durrett, Vivek Srikumar, Stanford CS231n)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ading Comprehens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Reading Comprehension</a:t>
            </a:r>
          </a:p>
        </p:txBody>
      </p:sp>
      <p:sp>
        <p:nvSpPr>
          <p:cNvPr id="224" name="Multiple choice questions, 4 classes (but classes change per example)"/>
          <p:cNvSpPr txBox="1"/>
          <p:nvPr/>
        </p:nvSpPr>
        <p:spPr>
          <a:xfrm>
            <a:off x="798745" y="11105323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Multiple choice questions, 4 classes (but classes change per example)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509" y="2141128"/>
            <a:ext cx="13366215" cy="4222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941" y="6437003"/>
            <a:ext cx="13058721" cy="422279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Oval"/>
          <p:cNvSpPr/>
          <p:nvPr/>
        </p:nvSpPr>
        <p:spPr>
          <a:xfrm>
            <a:off x="602227" y="9187767"/>
            <a:ext cx="6829659" cy="779146"/>
          </a:xfrm>
          <a:prstGeom prst="ellipse">
            <a:avLst/>
          </a:prstGeom>
          <a:ln w="508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" name="Line"/>
          <p:cNvSpPr/>
          <p:nvPr/>
        </p:nvSpPr>
        <p:spPr>
          <a:xfrm>
            <a:off x="8752365" y="4934757"/>
            <a:ext cx="5189346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" name="Line"/>
          <p:cNvSpPr/>
          <p:nvPr/>
        </p:nvSpPr>
        <p:spPr>
          <a:xfrm>
            <a:off x="1094265" y="5633257"/>
            <a:ext cx="3661155" cy="1"/>
          </a:xfrm>
          <a:prstGeom prst="line">
            <a:avLst/>
          </a:prstGeom>
          <a:ln w="76200">
            <a:solidFill>
              <a:srgbClr val="9411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" name="Richardson (2013)"/>
          <p:cNvSpPr txBox="1"/>
          <p:nvPr/>
        </p:nvSpPr>
        <p:spPr>
          <a:xfrm>
            <a:off x="20396494" y="12908075"/>
            <a:ext cx="3906266" cy="65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Richardson (2013)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ading Comprehens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Reading Comprehension</a:t>
            </a:r>
          </a:p>
        </p:txBody>
      </p:sp>
      <p:sp>
        <p:nvSpPr>
          <p:cNvPr id="233" name="Pick a span of the input (more structured but can still be viewed as multiclass)"/>
          <p:cNvSpPr txBox="1"/>
          <p:nvPr/>
        </p:nvSpPr>
        <p:spPr>
          <a:xfrm>
            <a:off x="905575" y="2684053"/>
            <a:ext cx="21454070" cy="159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Pick a span of the input (more structured but can still be viewed as multiclass)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623" y="5748808"/>
            <a:ext cx="22302128" cy="6417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Binary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Binary Classification</a:t>
            </a:r>
          </a:p>
        </p:txBody>
      </p:sp>
      <p:sp>
        <p:nvSpPr>
          <p:cNvPr id="237" name="Binary classification: one weight vector defines positive and negative classes"/>
          <p:cNvSpPr txBox="1"/>
          <p:nvPr/>
        </p:nvSpPr>
        <p:spPr>
          <a:xfrm>
            <a:off x="905575" y="2550114"/>
            <a:ext cx="2151343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Binary classification: one weight vector defines positive and negative classes</a:t>
            </a:r>
          </a:p>
        </p:txBody>
      </p:sp>
      <p:sp>
        <p:nvSpPr>
          <p:cNvPr id="238" name="Line"/>
          <p:cNvSpPr/>
          <p:nvPr/>
        </p:nvSpPr>
        <p:spPr>
          <a:xfrm flipV="1">
            <a:off x="12169281" y="4868453"/>
            <a:ext cx="1" cy="77141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9" name="Line"/>
          <p:cNvSpPr/>
          <p:nvPr/>
        </p:nvSpPr>
        <p:spPr>
          <a:xfrm>
            <a:off x="6742719" y="8725534"/>
            <a:ext cx="108531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0" name="+"/>
          <p:cNvSpPr txBox="1"/>
          <p:nvPr/>
        </p:nvSpPr>
        <p:spPr>
          <a:xfrm>
            <a:off x="14330160" y="5829801"/>
            <a:ext cx="484487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1" name="+"/>
          <p:cNvSpPr txBox="1"/>
          <p:nvPr/>
        </p:nvSpPr>
        <p:spPr>
          <a:xfrm>
            <a:off x="14203160" y="6210801"/>
            <a:ext cx="484487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2" name="+"/>
          <p:cNvSpPr txBox="1"/>
          <p:nvPr/>
        </p:nvSpPr>
        <p:spPr>
          <a:xfrm>
            <a:off x="14584160" y="6591801"/>
            <a:ext cx="484487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3" name="+"/>
          <p:cNvSpPr txBox="1"/>
          <p:nvPr/>
        </p:nvSpPr>
        <p:spPr>
          <a:xfrm>
            <a:off x="15092160" y="6337801"/>
            <a:ext cx="484487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4" name="+"/>
          <p:cNvSpPr txBox="1"/>
          <p:nvPr/>
        </p:nvSpPr>
        <p:spPr>
          <a:xfrm>
            <a:off x="15600160" y="6845801"/>
            <a:ext cx="484487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5" name="+"/>
          <p:cNvSpPr txBox="1"/>
          <p:nvPr/>
        </p:nvSpPr>
        <p:spPr>
          <a:xfrm>
            <a:off x="16108160" y="6464801"/>
            <a:ext cx="484487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6" name="+"/>
          <p:cNvSpPr txBox="1"/>
          <p:nvPr/>
        </p:nvSpPr>
        <p:spPr>
          <a:xfrm>
            <a:off x="15600160" y="5956801"/>
            <a:ext cx="484487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7" name="+"/>
          <p:cNvSpPr txBox="1"/>
          <p:nvPr/>
        </p:nvSpPr>
        <p:spPr>
          <a:xfrm>
            <a:off x="15219160" y="5575801"/>
            <a:ext cx="484487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248" name="-"/>
          <p:cNvSpPr txBox="1"/>
          <p:nvPr/>
        </p:nvSpPr>
        <p:spPr>
          <a:xfrm>
            <a:off x="9814356" y="10384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49" name="-"/>
          <p:cNvSpPr txBox="1"/>
          <p:nvPr/>
        </p:nvSpPr>
        <p:spPr>
          <a:xfrm>
            <a:off x="10195356" y="10638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0" name="-"/>
          <p:cNvSpPr txBox="1"/>
          <p:nvPr/>
        </p:nvSpPr>
        <p:spPr>
          <a:xfrm>
            <a:off x="10703356" y="10384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1" name="-"/>
          <p:cNvSpPr txBox="1"/>
          <p:nvPr/>
        </p:nvSpPr>
        <p:spPr>
          <a:xfrm>
            <a:off x="11211356" y="10892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2" name="-"/>
          <p:cNvSpPr txBox="1"/>
          <p:nvPr/>
        </p:nvSpPr>
        <p:spPr>
          <a:xfrm>
            <a:off x="10957356" y="11400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3" name="-"/>
          <p:cNvSpPr txBox="1"/>
          <p:nvPr/>
        </p:nvSpPr>
        <p:spPr>
          <a:xfrm>
            <a:off x="10576356" y="11146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4" name="-"/>
          <p:cNvSpPr txBox="1"/>
          <p:nvPr/>
        </p:nvSpPr>
        <p:spPr>
          <a:xfrm>
            <a:off x="10195356" y="11654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5" name="-"/>
          <p:cNvSpPr txBox="1"/>
          <p:nvPr/>
        </p:nvSpPr>
        <p:spPr>
          <a:xfrm>
            <a:off x="10068356" y="11273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6" name="-"/>
          <p:cNvSpPr txBox="1"/>
          <p:nvPr/>
        </p:nvSpPr>
        <p:spPr>
          <a:xfrm>
            <a:off x="9687356" y="10892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257" name="Line"/>
          <p:cNvSpPr/>
          <p:nvPr/>
        </p:nvSpPr>
        <p:spPr>
          <a:xfrm flipH="1" flipV="1">
            <a:off x="7145719" y="6403533"/>
            <a:ext cx="9305603" cy="4362050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8" name="Line"/>
          <p:cNvSpPr/>
          <p:nvPr/>
        </p:nvSpPr>
        <p:spPr>
          <a:xfrm flipV="1">
            <a:off x="12145865" y="8034026"/>
            <a:ext cx="396024" cy="7472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Multiclass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261" name="Line"/>
          <p:cNvSpPr/>
          <p:nvPr/>
        </p:nvSpPr>
        <p:spPr>
          <a:xfrm flipV="1">
            <a:off x="12192001" y="4688037"/>
            <a:ext cx="1" cy="771416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2" name="Line"/>
          <p:cNvSpPr/>
          <p:nvPr/>
        </p:nvSpPr>
        <p:spPr>
          <a:xfrm>
            <a:off x="6765438" y="8545118"/>
            <a:ext cx="108531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" name="1"/>
          <p:cNvSpPr txBox="1"/>
          <p:nvPr/>
        </p:nvSpPr>
        <p:spPr>
          <a:xfrm>
            <a:off x="13935168" y="4820711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4" name="1"/>
          <p:cNvSpPr txBox="1"/>
          <p:nvPr/>
        </p:nvSpPr>
        <p:spPr>
          <a:xfrm>
            <a:off x="14570168" y="4947711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5" name="1"/>
          <p:cNvSpPr txBox="1"/>
          <p:nvPr/>
        </p:nvSpPr>
        <p:spPr>
          <a:xfrm>
            <a:off x="14189168" y="5582711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6" name="1"/>
          <p:cNvSpPr txBox="1"/>
          <p:nvPr/>
        </p:nvSpPr>
        <p:spPr>
          <a:xfrm>
            <a:off x="14951168" y="5709711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7" name="1"/>
          <p:cNvSpPr txBox="1"/>
          <p:nvPr/>
        </p:nvSpPr>
        <p:spPr>
          <a:xfrm>
            <a:off x="14570168" y="6344711"/>
            <a:ext cx="490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8" name="1"/>
          <p:cNvSpPr txBox="1"/>
          <p:nvPr/>
        </p:nvSpPr>
        <p:spPr>
          <a:xfrm>
            <a:off x="15205168" y="6217711"/>
            <a:ext cx="490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9" name="2"/>
          <p:cNvSpPr txBox="1"/>
          <p:nvPr/>
        </p:nvSpPr>
        <p:spPr>
          <a:xfrm>
            <a:off x="8790202" y="6411386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0" name="2"/>
          <p:cNvSpPr txBox="1"/>
          <p:nvPr/>
        </p:nvSpPr>
        <p:spPr>
          <a:xfrm>
            <a:off x="8409202" y="7046386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1" name="2"/>
          <p:cNvSpPr txBox="1"/>
          <p:nvPr/>
        </p:nvSpPr>
        <p:spPr>
          <a:xfrm>
            <a:off x="8790202" y="7554386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2" name="2"/>
          <p:cNvSpPr txBox="1"/>
          <p:nvPr/>
        </p:nvSpPr>
        <p:spPr>
          <a:xfrm>
            <a:off x="7774202" y="7300386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3" name="3"/>
          <p:cNvSpPr txBox="1"/>
          <p:nvPr/>
        </p:nvSpPr>
        <p:spPr>
          <a:xfrm>
            <a:off x="8790202" y="10966415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4" name="3"/>
          <p:cNvSpPr txBox="1"/>
          <p:nvPr/>
        </p:nvSpPr>
        <p:spPr>
          <a:xfrm>
            <a:off x="8409202" y="10712415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5" name="3"/>
          <p:cNvSpPr txBox="1"/>
          <p:nvPr/>
        </p:nvSpPr>
        <p:spPr>
          <a:xfrm>
            <a:off x="9044202" y="10331415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6" name="3"/>
          <p:cNvSpPr txBox="1"/>
          <p:nvPr/>
        </p:nvSpPr>
        <p:spPr>
          <a:xfrm>
            <a:off x="8536202" y="9823415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7" name="Can we just use binary classifiers here?"/>
          <p:cNvSpPr txBox="1"/>
          <p:nvPr/>
        </p:nvSpPr>
        <p:spPr>
          <a:xfrm>
            <a:off x="1065821" y="2389868"/>
            <a:ext cx="2181420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Can we just use binary classifiers here?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Multiclass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280" name="One-vs-all: train k classifiers, one to distinguish each class from all the rest"/>
          <p:cNvSpPr txBox="1"/>
          <p:nvPr/>
        </p:nvSpPr>
        <p:spPr>
          <a:xfrm>
            <a:off x="1065821" y="2389868"/>
            <a:ext cx="2327060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One-vs-all: train </a:t>
            </a:r>
            <a:r>
              <a:rPr i="1"/>
              <a:t>k</a:t>
            </a:r>
            <a:r>
              <a:t> classifiers, one to distinguish each class from all the rest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1107600" y="4642255"/>
            <a:ext cx="10853124" cy="9197444"/>
            <a:chOff x="0" y="0"/>
            <a:chExt cx="10853122" cy="9197442"/>
          </a:xfrm>
        </p:grpSpPr>
        <p:sp>
          <p:nvSpPr>
            <p:cNvPr id="281" name="Line"/>
            <p:cNvSpPr/>
            <p:nvPr/>
          </p:nvSpPr>
          <p:spPr>
            <a:xfrm flipV="1">
              <a:off x="5426562" y="573952"/>
              <a:ext cx="1" cy="7714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2" name="Line"/>
            <p:cNvSpPr/>
            <p:nvPr/>
          </p:nvSpPr>
          <p:spPr>
            <a:xfrm>
              <a:off x="0" y="4431033"/>
              <a:ext cx="1085312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3" name="1"/>
            <p:cNvSpPr txBox="1"/>
            <p:nvPr/>
          </p:nvSpPr>
          <p:spPr>
            <a:xfrm>
              <a:off x="7169729" y="706625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4" name="1"/>
            <p:cNvSpPr txBox="1"/>
            <p:nvPr/>
          </p:nvSpPr>
          <p:spPr>
            <a:xfrm>
              <a:off x="7804729" y="833625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5" name="1"/>
            <p:cNvSpPr txBox="1"/>
            <p:nvPr/>
          </p:nvSpPr>
          <p:spPr>
            <a:xfrm>
              <a:off x="7423729" y="1468625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6" name="1"/>
            <p:cNvSpPr txBox="1"/>
            <p:nvPr/>
          </p:nvSpPr>
          <p:spPr>
            <a:xfrm>
              <a:off x="8185729" y="1595625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7" name="1"/>
            <p:cNvSpPr txBox="1"/>
            <p:nvPr/>
          </p:nvSpPr>
          <p:spPr>
            <a:xfrm>
              <a:off x="7804729" y="2230625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8" name="1"/>
            <p:cNvSpPr txBox="1"/>
            <p:nvPr/>
          </p:nvSpPr>
          <p:spPr>
            <a:xfrm>
              <a:off x="8439729" y="2103625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5421750" y="3873238"/>
              <a:ext cx="2049030" cy="5897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0" name="2"/>
            <p:cNvSpPr txBox="1"/>
            <p:nvPr/>
          </p:nvSpPr>
          <p:spPr>
            <a:xfrm>
              <a:off x="2024764" y="2297300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91" name="2"/>
            <p:cNvSpPr txBox="1"/>
            <p:nvPr/>
          </p:nvSpPr>
          <p:spPr>
            <a:xfrm>
              <a:off x="1643764" y="2932300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92" name="2"/>
            <p:cNvSpPr txBox="1"/>
            <p:nvPr/>
          </p:nvSpPr>
          <p:spPr>
            <a:xfrm>
              <a:off x="2024764" y="3440300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93" name="2"/>
            <p:cNvSpPr txBox="1"/>
            <p:nvPr/>
          </p:nvSpPr>
          <p:spPr>
            <a:xfrm>
              <a:off x="1008764" y="3186300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94" name="3"/>
            <p:cNvSpPr txBox="1"/>
            <p:nvPr/>
          </p:nvSpPr>
          <p:spPr>
            <a:xfrm>
              <a:off x="2024764" y="6852329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95" name="3"/>
            <p:cNvSpPr txBox="1"/>
            <p:nvPr/>
          </p:nvSpPr>
          <p:spPr>
            <a:xfrm>
              <a:off x="1643764" y="6598329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96" name="3"/>
            <p:cNvSpPr txBox="1"/>
            <p:nvPr/>
          </p:nvSpPr>
          <p:spPr>
            <a:xfrm>
              <a:off x="2278763" y="6217329"/>
              <a:ext cx="490291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97" name="3"/>
            <p:cNvSpPr txBox="1"/>
            <p:nvPr/>
          </p:nvSpPr>
          <p:spPr>
            <a:xfrm>
              <a:off x="1770764" y="5709330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98" name="Line"/>
            <p:cNvSpPr/>
            <p:nvPr/>
          </p:nvSpPr>
          <p:spPr>
            <a:xfrm flipH="1" flipV="1">
              <a:off x="4621682" y="0"/>
              <a:ext cx="1655752" cy="91974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18" name="Group"/>
          <p:cNvGrpSpPr/>
          <p:nvPr/>
        </p:nvGrpSpPr>
        <p:grpSpPr>
          <a:xfrm>
            <a:off x="12497564" y="5216207"/>
            <a:ext cx="10853124" cy="7714163"/>
            <a:chOff x="0" y="0"/>
            <a:chExt cx="10853122" cy="7714161"/>
          </a:xfrm>
        </p:grpSpPr>
        <p:sp>
          <p:nvSpPr>
            <p:cNvPr id="300" name="Line"/>
            <p:cNvSpPr/>
            <p:nvPr/>
          </p:nvSpPr>
          <p:spPr>
            <a:xfrm flipV="1">
              <a:off x="5426562" y="-1"/>
              <a:ext cx="1" cy="7714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1" name="Line"/>
            <p:cNvSpPr/>
            <p:nvPr/>
          </p:nvSpPr>
          <p:spPr>
            <a:xfrm>
              <a:off x="0" y="3857080"/>
              <a:ext cx="1085312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2" name="1"/>
            <p:cNvSpPr txBox="1"/>
            <p:nvPr/>
          </p:nvSpPr>
          <p:spPr>
            <a:xfrm>
              <a:off x="7169729" y="132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3" name="1"/>
            <p:cNvSpPr txBox="1"/>
            <p:nvPr/>
          </p:nvSpPr>
          <p:spPr>
            <a:xfrm>
              <a:off x="7804729" y="259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4" name="1"/>
            <p:cNvSpPr txBox="1"/>
            <p:nvPr/>
          </p:nvSpPr>
          <p:spPr>
            <a:xfrm>
              <a:off x="7423729" y="894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5" name="1"/>
            <p:cNvSpPr txBox="1"/>
            <p:nvPr/>
          </p:nvSpPr>
          <p:spPr>
            <a:xfrm>
              <a:off x="8185729" y="1021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6" name="1"/>
            <p:cNvSpPr txBox="1"/>
            <p:nvPr/>
          </p:nvSpPr>
          <p:spPr>
            <a:xfrm>
              <a:off x="7804729" y="1656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7" name="1"/>
            <p:cNvSpPr txBox="1"/>
            <p:nvPr/>
          </p:nvSpPr>
          <p:spPr>
            <a:xfrm>
              <a:off x="8439729" y="1529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08" name="Line"/>
            <p:cNvSpPr/>
            <p:nvPr/>
          </p:nvSpPr>
          <p:spPr>
            <a:xfrm>
              <a:off x="5421750" y="3889057"/>
              <a:ext cx="174729" cy="8457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9" name="2"/>
            <p:cNvSpPr txBox="1"/>
            <p:nvPr/>
          </p:nvSpPr>
          <p:spPr>
            <a:xfrm>
              <a:off x="2024764" y="172334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0" name="2"/>
            <p:cNvSpPr txBox="1"/>
            <p:nvPr/>
          </p:nvSpPr>
          <p:spPr>
            <a:xfrm>
              <a:off x="1643764" y="235834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1" name="2"/>
            <p:cNvSpPr txBox="1"/>
            <p:nvPr/>
          </p:nvSpPr>
          <p:spPr>
            <a:xfrm>
              <a:off x="2024764" y="286634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2" name="2"/>
            <p:cNvSpPr txBox="1"/>
            <p:nvPr/>
          </p:nvSpPr>
          <p:spPr>
            <a:xfrm>
              <a:off x="1008764" y="261234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3" name="3"/>
            <p:cNvSpPr txBox="1"/>
            <p:nvPr/>
          </p:nvSpPr>
          <p:spPr>
            <a:xfrm>
              <a:off x="2024764" y="6278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14" name="3"/>
            <p:cNvSpPr txBox="1"/>
            <p:nvPr/>
          </p:nvSpPr>
          <p:spPr>
            <a:xfrm>
              <a:off x="1643764" y="6024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15" name="3"/>
            <p:cNvSpPr txBox="1"/>
            <p:nvPr/>
          </p:nvSpPr>
          <p:spPr>
            <a:xfrm>
              <a:off x="2278764" y="5643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16" name="3"/>
            <p:cNvSpPr txBox="1"/>
            <p:nvPr/>
          </p:nvSpPr>
          <p:spPr>
            <a:xfrm>
              <a:off x="1770764" y="5135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17" name="Line"/>
            <p:cNvSpPr/>
            <p:nvPr/>
          </p:nvSpPr>
          <p:spPr>
            <a:xfrm flipV="1">
              <a:off x="435" y="3287043"/>
              <a:ext cx="10852254" cy="12578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19" name="How do we reconcile multiple positive predictions? Highest score?"/>
          <p:cNvSpPr txBox="1"/>
          <p:nvPr/>
        </p:nvSpPr>
        <p:spPr>
          <a:xfrm>
            <a:off x="1065821" y="3545568"/>
            <a:ext cx="2165959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How do we reconcile multiple positive predictions? Highest score?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3"/>
      <p:bldP build="whole" bldLvl="1" animBg="1" rev="0" advAuto="0" spid="299" grpId="1"/>
      <p:bldP build="whole" bldLvl="1" animBg="1" rev="0" advAuto="0" spid="318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Multiclass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322" name="Not all classes may even be separable using this approach"/>
          <p:cNvSpPr txBox="1"/>
          <p:nvPr/>
        </p:nvSpPr>
        <p:spPr>
          <a:xfrm>
            <a:off x="1065821" y="2389868"/>
            <a:ext cx="2137665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Not all classes may even be separable using this approach</a:t>
            </a:r>
          </a:p>
        </p:txBody>
      </p:sp>
      <p:sp>
        <p:nvSpPr>
          <p:cNvPr id="323" name="Line"/>
          <p:cNvSpPr/>
          <p:nvPr/>
        </p:nvSpPr>
        <p:spPr>
          <a:xfrm flipV="1">
            <a:off x="7117565" y="4741453"/>
            <a:ext cx="1" cy="51019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" name="Line"/>
          <p:cNvSpPr/>
          <p:nvPr/>
        </p:nvSpPr>
        <p:spPr>
          <a:xfrm>
            <a:off x="1691002" y="8598534"/>
            <a:ext cx="108531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5" name="1"/>
          <p:cNvSpPr txBox="1"/>
          <p:nvPr/>
        </p:nvSpPr>
        <p:spPr>
          <a:xfrm>
            <a:off x="9401272" y="5496803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6" name="1"/>
          <p:cNvSpPr txBox="1"/>
          <p:nvPr/>
        </p:nvSpPr>
        <p:spPr>
          <a:xfrm>
            <a:off x="10036272" y="5623803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7" name="1"/>
          <p:cNvSpPr txBox="1"/>
          <p:nvPr/>
        </p:nvSpPr>
        <p:spPr>
          <a:xfrm>
            <a:off x="9655272" y="6258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8" name="1"/>
          <p:cNvSpPr txBox="1"/>
          <p:nvPr/>
        </p:nvSpPr>
        <p:spPr>
          <a:xfrm>
            <a:off x="10417272" y="6385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29" name="1"/>
          <p:cNvSpPr txBox="1"/>
          <p:nvPr/>
        </p:nvSpPr>
        <p:spPr>
          <a:xfrm>
            <a:off x="10036272" y="7020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0" name="1"/>
          <p:cNvSpPr txBox="1"/>
          <p:nvPr/>
        </p:nvSpPr>
        <p:spPr>
          <a:xfrm>
            <a:off x="10671272" y="6893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31" name="2"/>
          <p:cNvSpPr txBox="1"/>
          <p:nvPr/>
        </p:nvSpPr>
        <p:spPr>
          <a:xfrm>
            <a:off x="3708568" y="6639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2" name="2"/>
          <p:cNvSpPr txBox="1"/>
          <p:nvPr/>
        </p:nvSpPr>
        <p:spPr>
          <a:xfrm>
            <a:off x="4724568" y="6766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3" name="2"/>
          <p:cNvSpPr txBox="1"/>
          <p:nvPr/>
        </p:nvSpPr>
        <p:spPr>
          <a:xfrm>
            <a:off x="4343568" y="7401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4" name="2"/>
          <p:cNvSpPr txBox="1"/>
          <p:nvPr/>
        </p:nvSpPr>
        <p:spPr>
          <a:xfrm>
            <a:off x="4724568" y="7528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5" name="2"/>
          <p:cNvSpPr txBox="1"/>
          <p:nvPr/>
        </p:nvSpPr>
        <p:spPr>
          <a:xfrm>
            <a:off x="4343568" y="8163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6" name="2"/>
          <p:cNvSpPr txBox="1"/>
          <p:nvPr/>
        </p:nvSpPr>
        <p:spPr>
          <a:xfrm>
            <a:off x="4851568" y="8036804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37" name="3"/>
          <p:cNvSpPr txBox="1"/>
          <p:nvPr/>
        </p:nvSpPr>
        <p:spPr>
          <a:xfrm>
            <a:off x="6364419" y="5877803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8" name="3"/>
          <p:cNvSpPr txBox="1"/>
          <p:nvPr/>
        </p:nvSpPr>
        <p:spPr>
          <a:xfrm>
            <a:off x="7126419" y="5496803"/>
            <a:ext cx="490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39" name="3"/>
          <p:cNvSpPr txBox="1"/>
          <p:nvPr/>
        </p:nvSpPr>
        <p:spPr>
          <a:xfrm>
            <a:off x="6491419" y="6639804"/>
            <a:ext cx="490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0" name="3"/>
          <p:cNvSpPr txBox="1"/>
          <p:nvPr/>
        </p:nvSpPr>
        <p:spPr>
          <a:xfrm>
            <a:off x="7253419" y="6766804"/>
            <a:ext cx="490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1" name="3"/>
          <p:cNvSpPr txBox="1"/>
          <p:nvPr/>
        </p:nvSpPr>
        <p:spPr>
          <a:xfrm>
            <a:off x="6618419" y="7528804"/>
            <a:ext cx="490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2" name="3"/>
          <p:cNvSpPr txBox="1"/>
          <p:nvPr/>
        </p:nvSpPr>
        <p:spPr>
          <a:xfrm>
            <a:off x="7507419" y="7274804"/>
            <a:ext cx="490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3" name="Line"/>
          <p:cNvSpPr/>
          <p:nvPr/>
        </p:nvSpPr>
        <p:spPr>
          <a:xfrm>
            <a:off x="5189268" y="4473010"/>
            <a:ext cx="1410308" cy="5384811"/>
          </a:xfrm>
          <a:prstGeom prst="line">
            <a:avLst/>
          </a:prstGeom>
          <a:ln w="25400">
            <a:solidFill>
              <a:schemeClr val="accent1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" name="Line"/>
          <p:cNvSpPr/>
          <p:nvPr/>
        </p:nvSpPr>
        <p:spPr>
          <a:xfrm flipH="1">
            <a:off x="7734586" y="4473009"/>
            <a:ext cx="1421809" cy="5130812"/>
          </a:xfrm>
          <a:prstGeom prst="line">
            <a:avLst/>
          </a:prstGeom>
          <a:ln w="25400">
            <a:solidFill>
              <a:srgbClr val="941100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" name="Can separate 1 from 2+3 and 2 from 1+3 but not 3 from the others (with these features)"/>
          <p:cNvSpPr txBox="1"/>
          <p:nvPr/>
        </p:nvSpPr>
        <p:spPr>
          <a:xfrm>
            <a:off x="1048430" y="10642386"/>
            <a:ext cx="21376659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Can separate 1 from 2+3 and 2 from 1+3 but not 3 from the others (with these features)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  <p:bldP build="whole" bldLvl="1" animBg="1" rev="0" advAuto="0" spid="343" grpId="2"/>
      <p:bldP build="whole" bldLvl="1" animBg="1" rev="0" advAuto="0" spid="345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Multiclass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348" name="All-vs-all: train n(n-1)/2 classifiers to differentiate each pair of classes"/>
          <p:cNvSpPr txBox="1"/>
          <p:nvPr/>
        </p:nvSpPr>
        <p:spPr>
          <a:xfrm>
            <a:off x="905575" y="2296114"/>
            <a:ext cx="22497577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All-vs-all: train n(n-1)/2 classifiers to differentiate each pair of classes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12745557" y="4995453"/>
            <a:ext cx="10853124" cy="7714162"/>
            <a:chOff x="0" y="0"/>
            <a:chExt cx="10853122" cy="7714161"/>
          </a:xfrm>
        </p:grpSpPr>
        <p:sp>
          <p:nvSpPr>
            <p:cNvPr id="349" name="Line"/>
            <p:cNvSpPr/>
            <p:nvPr/>
          </p:nvSpPr>
          <p:spPr>
            <a:xfrm flipV="1">
              <a:off x="5426562" y="-1"/>
              <a:ext cx="1" cy="77141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>
              <a:off x="0" y="3857080"/>
              <a:ext cx="1085312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 flipH="1">
              <a:off x="1029414" y="2754278"/>
              <a:ext cx="9320835" cy="203764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1"/>
            <p:cNvSpPr txBox="1"/>
            <p:nvPr/>
          </p:nvSpPr>
          <p:spPr>
            <a:xfrm>
              <a:off x="7169729" y="132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3" name="1"/>
            <p:cNvSpPr txBox="1"/>
            <p:nvPr/>
          </p:nvSpPr>
          <p:spPr>
            <a:xfrm>
              <a:off x="7804729" y="259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4" name="1"/>
            <p:cNvSpPr txBox="1"/>
            <p:nvPr/>
          </p:nvSpPr>
          <p:spPr>
            <a:xfrm>
              <a:off x="7423729" y="894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5" name="1"/>
            <p:cNvSpPr txBox="1"/>
            <p:nvPr/>
          </p:nvSpPr>
          <p:spPr>
            <a:xfrm>
              <a:off x="8185729" y="1021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6" name="1"/>
            <p:cNvSpPr txBox="1"/>
            <p:nvPr/>
          </p:nvSpPr>
          <p:spPr>
            <a:xfrm>
              <a:off x="7804729" y="1656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7" name="1"/>
            <p:cNvSpPr txBox="1"/>
            <p:nvPr/>
          </p:nvSpPr>
          <p:spPr>
            <a:xfrm>
              <a:off x="8439729" y="1529673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58" name="3"/>
            <p:cNvSpPr txBox="1"/>
            <p:nvPr/>
          </p:nvSpPr>
          <p:spPr>
            <a:xfrm>
              <a:off x="2024764" y="6278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59" name="3"/>
            <p:cNvSpPr txBox="1"/>
            <p:nvPr/>
          </p:nvSpPr>
          <p:spPr>
            <a:xfrm>
              <a:off x="1643764" y="6024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60" name="3"/>
            <p:cNvSpPr txBox="1"/>
            <p:nvPr/>
          </p:nvSpPr>
          <p:spPr>
            <a:xfrm>
              <a:off x="2278764" y="5643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61" name="3"/>
            <p:cNvSpPr txBox="1"/>
            <p:nvPr/>
          </p:nvSpPr>
          <p:spPr>
            <a:xfrm>
              <a:off x="1770764" y="5135378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62" name="Line"/>
            <p:cNvSpPr/>
            <p:nvPr/>
          </p:nvSpPr>
          <p:spPr>
            <a:xfrm flipH="1" flipV="1">
              <a:off x="4911528" y="1594427"/>
              <a:ext cx="516462" cy="22946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78" name="Group"/>
          <p:cNvGrpSpPr/>
          <p:nvPr/>
        </p:nvGrpSpPr>
        <p:grpSpPr>
          <a:xfrm>
            <a:off x="1526390" y="4797235"/>
            <a:ext cx="10853124" cy="7920205"/>
            <a:chOff x="0" y="0"/>
            <a:chExt cx="10853122" cy="7920204"/>
          </a:xfrm>
        </p:grpSpPr>
        <p:sp>
          <p:nvSpPr>
            <p:cNvPr id="364" name="Line"/>
            <p:cNvSpPr/>
            <p:nvPr/>
          </p:nvSpPr>
          <p:spPr>
            <a:xfrm flipV="1">
              <a:off x="5426562" y="198218"/>
              <a:ext cx="1" cy="7714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5" name="Line"/>
            <p:cNvSpPr/>
            <p:nvPr/>
          </p:nvSpPr>
          <p:spPr>
            <a:xfrm>
              <a:off x="0" y="4055298"/>
              <a:ext cx="1085312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1"/>
            <p:cNvSpPr txBox="1"/>
            <p:nvPr/>
          </p:nvSpPr>
          <p:spPr>
            <a:xfrm>
              <a:off x="7169729" y="330891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7" name="1"/>
            <p:cNvSpPr txBox="1"/>
            <p:nvPr/>
          </p:nvSpPr>
          <p:spPr>
            <a:xfrm>
              <a:off x="7804729" y="457891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8" name="1"/>
            <p:cNvSpPr txBox="1"/>
            <p:nvPr/>
          </p:nvSpPr>
          <p:spPr>
            <a:xfrm>
              <a:off x="7423729" y="1092891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69" name="1"/>
            <p:cNvSpPr txBox="1"/>
            <p:nvPr/>
          </p:nvSpPr>
          <p:spPr>
            <a:xfrm>
              <a:off x="8185729" y="1219891"/>
              <a:ext cx="490290" cy="797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70" name="1"/>
            <p:cNvSpPr txBox="1"/>
            <p:nvPr/>
          </p:nvSpPr>
          <p:spPr>
            <a:xfrm>
              <a:off x="7804729" y="1854891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71" name="1"/>
            <p:cNvSpPr txBox="1"/>
            <p:nvPr/>
          </p:nvSpPr>
          <p:spPr>
            <a:xfrm>
              <a:off x="8439729" y="1727891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72" name="Line"/>
            <p:cNvSpPr/>
            <p:nvPr/>
          </p:nvSpPr>
          <p:spPr>
            <a:xfrm flipV="1">
              <a:off x="5421750" y="3537982"/>
              <a:ext cx="2166398" cy="5492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3" name="2"/>
            <p:cNvSpPr txBox="1"/>
            <p:nvPr/>
          </p:nvSpPr>
          <p:spPr>
            <a:xfrm>
              <a:off x="2024763" y="1921566"/>
              <a:ext cx="490291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4" name="2"/>
            <p:cNvSpPr txBox="1"/>
            <p:nvPr/>
          </p:nvSpPr>
          <p:spPr>
            <a:xfrm>
              <a:off x="1643764" y="2556566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5" name="2"/>
            <p:cNvSpPr txBox="1"/>
            <p:nvPr/>
          </p:nvSpPr>
          <p:spPr>
            <a:xfrm>
              <a:off x="2024763" y="3064566"/>
              <a:ext cx="490291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6" name="2"/>
            <p:cNvSpPr txBox="1"/>
            <p:nvPr/>
          </p:nvSpPr>
          <p:spPr>
            <a:xfrm>
              <a:off x="1008764" y="2810566"/>
              <a:ext cx="490290" cy="7972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52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77" name="Line"/>
            <p:cNvSpPr/>
            <p:nvPr/>
          </p:nvSpPr>
          <p:spPr>
            <a:xfrm flipH="1" flipV="1">
              <a:off x="4558775" y="-1"/>
              <a:ext cx="1739227" cy="79202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79" name="Again, how to reconcile?"/>
          <p:cNvSpPr txBox="1"/>
          <p:nvPr/>
        </p:nvSpPr>
        <p:spPr>
          <a:xfrm>
            <a:off x="943212" y="3397575"/>
            <a:ext cx="2249757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Again, how to reconcile?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3"/>
      <p:bldP build="whole" bldLvl="1" animBg="1" rev="0" advAuto="0" spid="378" grpId="1"/>
      <p:bldP build="whole" bldLvl="1" animBg="1" rev="0" advAuto="0" spid="36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Multiclass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382" name="Line"/>
          <p:cNvSpPr/>
          <p:nvPr/>
        </p:nvSpPr>
        <p:spPr>
          <a:xfrm flipV="1">
            <a:off x="6581281" y="5503453"/>
            <a:ext cx="1" cy="77141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Line"/>
          <p:cNvSpPr/>
          <p:nvPr/>
        </p:nvSpPr>
        <p:spPr>
          <a:xfrm>
            <a:off x="1154719" y="9360534"/>
            <a:ext cx="108531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+"/>
          <p:cNvSpPr txBox="1"/>
          <p:nvPr/>
        </p:nvSpPr>
        <p:spPr>
          <a:xfrm>
            <a:off x="8742160" y="6464800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85" name="+"/>
          <p:cNvSpPr txBox="1"/>
          <p:nvPr/>
        </p:nvSpPr>
        <p:spPr>
          <a:xfrm>
            <a:off x="8615160" y="6845801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86" name="+"/>
          <p:cNvSpPr txBox="1"/>
          <p:nvPr/>
        </p:nvSpPr>
        <p:spPr>
          <a:xfrm>
            <a:off x="8996160" y="7226801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87" name="+"/>
          <p:cNvSpPr txBox="1"/>
          <p:nvPr/>
        </p:nvSpPr>
        <p:spPr>
          <a:xfrm>
            <a:off x="9504160" y="6972801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88" name="+"/>
          <p:cNvSpPr txBox="1"/>
          <p:nvPr/>
        </p:nvSpPr>
        <p:spPr>
          <a:xfrm>
            <a:off x="10012160" y="7480801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89" name="+"/>
          <p:cNvSpPr txBox="1"/>
          <p:nvPr/>
        </p:nvSpPr>
        <p:spPr>
          <a:xfrm>
            <a:off x="10520160" y="7099801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90" name="+"/>
          <p:cNvSpPr txBox="1"/>
          <p:nvPr/>
        </p:nvSpPr>
        <p:spPr>
          <a:xfrm>
            <a:off x="10012160" y="6591801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91" name="+"/>
          <p:cNvSpPr txBox="1"/>
          <p:nvPr/>
        </p:nvSpPr>
        <p:spPr>
          <a:xfrm>
            <a:off x="9631160" y="6210800"/>
            <a:ext cx="484486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92" name="-"/>
          <p:cNvSpPr txBox="1"/>
          <p:nvPr/>
        </p:nvSpPr>
        <p:spPr>
          <a:xfrm>
            <a:off x="4226356" y="11019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3" name="-"/>
          <p:cNvSpPr txBox="1"/>
          <p:nvPr/>
        </p:nvSpPr>
        <p:spPr>
          <a:xfrm>
            <a:off x="4607356" y="11273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4" name="-"/>
          <p:cNvSpPr txBox="1"/>
          <p:nvPr/>
        </p:nvSpPr>
        <p:spPr>
          <a:xfrm>
            <a:off x="5115356" y="11019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5" name="-"/>
          <p:cNvSpPr txBox="1"/>
          <p:nvPr/>
        </p:nvSpPr>
        <p:spPr>
          <a:xfrm>
            <a:off x="5623356" y="11527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6" name="-"/>
          <p:cNvSpPr txBox="1"/>
          <p:nvPr/>
        </p:nvSpPr>
        <p:spPr>
          <a:xfrm>
            <a:off x="5369356" y="12035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7" name="-"/>
          <p:cNvSpPr txBox="1"/>
          <p:nvPr/>
        </p:nvSpPr>
        <p:spPr>
          <a:xfrm>
            <a:off x="4988356" y="11781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8" name="-"/>
          <p:cNvSpPr txBox="1"/>
          <p:nvPr/>
        </p:nvSpPr>
        <p:spPr>
          <a:xfrm>
            <a:off x="4607356" y="12289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399" name="-"/>
          <p:cNvSpPr txBox="1"/>
          <p:nvPr/>
        </p:nvSpPr>
        <p:spPr>
          <a:xfrm>
            <a:off x="4480356" y="11908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400" name="-"/>
          <p:cNvSpPr txBox="1"/>
          <p:nvPr/>
        </p:nvSpPr>
        <p:spPr>
          <a:xfrm>
            <a:off x="4099356" y="11527831"/>
            <a:ext cx="35775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-</a:t>
            </a:r>
          </a:p>
        </p:txBody>
      </p:sp>
      <p:sp>
        <p:nvSpPr>
          <p:cNvPr id="401" name="Line"/>
          <p:cNvSpPr/>
          <p:nvPr/>
        </p:nvSpPr>
        <p:spPr>
          <a:xfrm flipH="1" flipV="1">
            <a:off x="3983203" y="8107461"/>
            <a:ext cx="6880119" cy="3293123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2" name="Line"/>
          <p:cNvSpPr/>
          <p:nvPr/>
        </p:nvSpPr>
        <p:spPr>
          <a:xfrm flipV="1">
            <a:off x="6557865" y="8669026"/>
            <a:ext cx="396024" cy="74724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3" name="Line"/>
          <p:cNvSpPr/>
          <p:nvPr/>
        </p:nvSpPr>
        <p:spPr>
          <a:xfrm flipV="1">
            <a:off x="18172120" y="5503453"/>
            <a:ext cx="1" cy="771416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4" name="Line"/>
          <p:cNvSpPr/>
          <p:nvPr/>
        </p:nvSpPr>
        <p:spPr>
          <a:xfrm>
            <a:off x="12745557" y="9360534"/>
            <a:ext cx="108531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5" name="Line"/>
          <p:cNvSpPr/>
          <p:nvPr/>
        </p:nvSpPr>
        <p:spPr>
          <a:xfrm flipH="1">
            <a:off x="13774970" y="9368806"/>
            <a:ext cx="4398299" cy="926569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6" name="Line"/>
          <p:cNvSpPr/>
          <p:nvPr/>
        </p:nvSpPr>
        <p:spPr>
          <a:xfrm flipH="1">
            <a:off x="16249098" y="9392554"/>
            <a:ext cx="1924451" cy="1384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1"/>
          <p:cNvSpPr txBox="1"/>
          <p:nvPr/>
        </p:nvSpPr>
        <p:spPr>
          <a:xfrm>
            <a:off x="19915286" y="5636126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8" name="1"/>
          <p:cNvSpPr txBox="1"/>
          <p:nvPr/>
        </p:nvSpPr>
        <p:spPr>
          <a:xfrm>
            <a:off x="20550286" y="5763126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09" name="1"/>
          <p:cNvSpPr txBox="1"/>
          <p:nvPr/>
        </p:nvSpPr>
        <p:spPr>
          <a:xfrm>
            <a:off x="20169286" y="6398126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0" name="1"/>
          <p:cNvSpPr txBox="1"/>
          <p:nvPr/>
        </p:nvSpPr>
        <p:spPr>
          <a:xfrm>
            <a:off x="20931286" y="6525126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1" name="1"/>
          <p:cNvSpPr txBox="1"/>
          <p:nvPr/>
        </p:nvSpPr>
        <p:spPr>
          <a:xfrm>
            <a:off x="20550286" y="7160126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2" name="1"/>
          <p:cNvSpPr txBox="1"/>
          <p:nvPr/>
        </p:nvSpPr>
        <p:spPr>
          <a:xfrm>
            <a:off x="21185286" y="7033126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13" name="Line"/>
          <p:cNvSpPr/>
          <p:nvPr/>
        </p:nvSpPr>
        <p:spPr>
          <a:xfrm flipV="1">
            <a:off x="18167308" y="8053780"/>
            <a:ext cx="1689104" cy="133873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2"/>
          <p:cNvSpPr txBox="1"/>
          <p:nvPr/>
        </p:nvSpPr>
        <p:spPr>
          <a:xfrm>
            <a:off x="14770321" y="7226801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5" name="2"/>
          <p:cNvSpPr txBox="1"/>
          <p:nvPr/>
        </p:nvSpPr>
        <p:spPr>
          <a:xfrm>
            <a:off x="14389321" y="7861801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6" name="2"/>
          <p:cNvSpPr txBox="1"/>
          <p:nvPr/>
        </p:nvSpPr>
        <p:spPr>
          <a:xfrm>
            <a:off x="14770321" y="8369801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7" name="2"/>
          <p:cNvSpPr txBox="1"/>
          <p:nvPr/>
        </p:nvSpPr>
        <p:spPr>
          <a:xfrm>
            <a:off x="13754321" y="8115801"/>
            <a:ext cx="490291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18" name="3"/>
          <p:cNvSpPr txBox="1"/>
          <p:nvPr/>
        </p:nvSpPr>
        <p:spPr>
          <a:xfrm>
            <a:off x="14770321" y="11781831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19" name="3"/>
          <p:cNvSpPr txBox="1"/>
          <p:nvPr/>
        </p:nvSpPr>
        <p:spPr>
          <a:xfrm>
            <a:off x="14389321" y="11527831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20" name="3"/>
          <p:cNvSpPr txBox="1"/>
          <p:nvPr/>
        </p:nvSpPr>
        <p:spPr>
          <a:xfrm>
            <a:off x="15024321" y="11146831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21" name="3"/>
          <p:cNvSpPr txBox="1"/>
          <p:nvPr/>
        </p:nvSpPr>
        <p:spPr>
          <a:xfrm>
            <a:off x="14516321" y="10638831"/>
            <a:ext cx="490291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22" name="Line"/>
          <p:cNvSpPr/>
          <p:nvPr/>
        </p:nvSpPr>
        <p:spPr>
          <a:xfrm flipH="1" flipV="1">
            <a:off x="16073099" y="8756357"/>
            <a:ext cx="2100450" cy="6361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 flipV="1">
            <a:off x="17304333" y="5305234"/>
            <a:ext cx="868936" cy="4091219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4" name="Line"/>
          <p:cNvSpPr/>
          <p:nvPr/>
        </p:nvSpPr>
        <p:spPr>
          <a:xfrm flipH="1" flipV="1">
            <a:off x="18181002" y="9427803"/>
            <a:ext cx="2871586" cy="3620811"/>
          </a:xfrm>
          <a:prstGeom prst="line">
            <a:avLst/>
          </a:prstGeom>
          <a:ln w="254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5" name="Binary classification: one weight vector defines both classes"/>
          <p:cNvSpPr txBox="1"/>
          <p:nvPr/>
        </p:nvSpPr>
        <p:spPr>
          <a:xfrm>
            <a:off x="905575" y="2232614"/>
            <a:ext cx="1168938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Binary classification: one weight vector defines both classes</a:t>
            </a:r>
          </a:p>
        </p:txBody>
      </p:sp>
      <p:sp>
        <p:nvSpPr>
          <p:cNvPr id="426" name="Multiclass classification: different weights and/or features per class"/>
          <p:cNvSpPr txBox="1"/>
          <p:nvPr/>
        </p:nvSpPr>
        <p:spPr>
          <a:xfrm>
            <a:off x="12537371" y="2208391"/>
            <a:ext cx="1144468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Multiclass classification: different weights and/or features per class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2"/>
      <p:bldP build="whole" bldLvl="1" animBg="1" rev="0" advAuto="0" spid="405" grpId="5"/>
      <p:bldP build="whole" bldLvl="1" animBg="1" rev="0" advAuto="0" spid="424" grpId="7"/>
      <p:bldP build="whole" bldLvl="1" animBg="1" rev="0" advAuto="0" spid="406" grpId="6"/>
      <p:bldP build="whole" bldLvl="1" animBg="1" rev="0" advAuto="0" spid="426" grpId="1"/>
      <p:bldP build="whole" bldLvl="1" animBg="1" rev="0" advAuto="0" spid="413" grpId="3"/>
      <p:bldP build="whole" bldLvl="1" animBg="1" rev="0" advAuto="0" spid="422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Multiclass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Classification</a:t>
            </a:r>
          </a:p>
        </p:txBody>
      </p:sp>
      <p:sp>
        <p:nvSpPr>
          <p:cNvPr id="429" name="Decision rule:"/>
          <p:cNvSpPr txBox="1"/>
          <p:nvPr/>
        </p:nvSpPr>
        <p:spPr>
          <a:xfrm>
            <a:off x="905575" y="6925397"/>
            <a:ext cx="8102587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Decision rule: </a:t>
            </a:r>
          </a:p>
        </p:txBody>
      </p:sp>
      <p:sp>
        <p:nvSpPr>
          <p:cNvPr id="430" name="Can also have one weight vector per class:"/>
          <p:cNvSpPr txBox="1"/>
          <p:nvPr/>
        </p:nvSpPr>
        <p:spPr>
          <a:xfrm>
            <a:off x="1433189" y="9532304"/>
            <a:ext cx="22176008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Can also have one weight vector per class:</a:t>
            </a:r>
          </a:p>
        </p:txBody>
      </p:sp>
      <p:sp>
        <p:nvSpPr>
          <p:cNvPr id="431" name="Formally: instead of two labels, we have an output space      containing a number of possible classes"/>
          <p:cNvSpPr txBox="1"/>
          <p:nvPr/>
        </p:nvSpPr>
        <p:spPr>
          <a:xfrm>
            <a:off x="905575" y="2305182"/>
            <a:ext cx="22176009" cy="180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Formally: instead of two labels, we have an output space      containing a number of possible classes</a:t>
            </a: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9145" y="2600231"/>
            <a:ext cx="507040" cy="585045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ame machinery that we’ll use later for exponentially large output spaces, including sequences and trees"/>
          <p:cNvSpPr txBox="1"/>
          <p:nvPr/>
        </p:nvSpPr>
        <p:spPr>
          <a:xfrm>
            <a:off x="1433189" y="4309137"/>
            <a:ext cx="22176008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Same machinery that we’ll use later for exponentially large output spaces, including sequences and trees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11629" y="9532304"/>
            <a:ext cx="6467476" cy="1044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9464" y="6963415"/>
            <a:ext cx="6809655" cy="98176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The single weight vector approach will generalize to structured output spaces, whereas per-class weight vectors won’t"/>
          <p:cNvSpPr txBox="1"/>
          <p:nvPr/>
        </p:nvSpPr>
        <p:spPr>
          <a:xfrm>
            <a:off x="1433189" y="10802304"/>
            <a:ext cx="22176008" cy="180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The single weight vector approach will generalize to structured output spaces, whereas per-class weight vectors won’t</a:t>
            </a:r>
          </a:p>
        </p:txBody>
      </p:sp>
      <p:sp>
        <p:nvSpPr>
          <p:cNvPr id="437" name="Multiple feature vectors, one weight vector"/>
          <p:cNvSpPr txBox="1"/>
          <p:nvPr/>
        </p:nvSpPr>
        <p:spPr>
          <a:xfrm>
            <a:off x="1431220" y="8220852"/>
            <a:ext cx="2296376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Multiple feature vectors, one weight vector</a:t>
            </a:r>
          </a:p>
        </p:txBody>
      </p:sp>
      <p:sp>
        <p:nvSpPr>
          <p:cNvPr id="438" name="features depend on choice of label now! note: this isn’t the gold label"/>
          <p:cNvSpPr txBox="1"/>
          <p:nvPr/>
        </p:nvSpPr>
        <p:spPr>
          <a:xfrm>
            <a:off x="16051891" y="5899262"/>
            <a:ext cx="8231269" cy="272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features depend on choice</a:t>
            </a:r>
            <a:br/>
            <a:r>
              <a:t>of label now! note: this isn’t the gold label</a:t>
            </a:r>
          </a:p>
        </p:txBody>
      </p:sp>
      <p:sp>
        <p:nvSpPr>
          <p:cNvPr id="439" name="Line"/>
          <p:cNvSpPr/>
          <p:nvPr/>
        </p:nvSpPr>
        <p:spPr>
          <a:xfrm flipH="1">
            <a:off x="13298763" y="7130014"/>
            <a:ext cx="2504739" cy="19776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4"/>
      <p:bldP build="whole" bldLvl="1" animBg="1" rev="0" advAuto="0" spid="436" grpId="11"/>
      <p:bldP build="whole" bldLvl="1" animBg="1" rev="0" advAuto="0" spid="434" grpId="10"/>
      <p:bldP build="whole" bldLvl="1" animBg="1" rev="0" advAuto="0" spid="437" grpId="8"/>
      <p:bldP build="whole" bldLvl="1" animBg="1" rev="0" advAuto="0" spid="430" grpId="9"/>
      <p:bldP build="whole" bldLvl="1" animBg="1" rev="0" advAuto="0" spid="431" grpId="1"/>
      <p:bldP build="whole" bldLvl="1" animBg="1" rev="0" advAuto="0" spid="435" grpId="5"/>
      <p:bldP build="whole" bldLvl="1" animBg="1" rev="0" advAuto="0" spid="439" grpId="6"/>
      <p:bldP build="whole" bldLvl="1" animBg="1" rev="0" advAuto="0" spid="438" grpId="7"/>
      <p:bldP build="whole" bldLvl="1" animBg="1" rev="0" advAuto="0" spid="433" grpId="3"/>
      <p:bldP build="whole" bldLvl="1" animBg="1" rev="0" advAuto="0" spid="432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Feature Extraction"/>
          <p:cNvSpPr txBox="1"/>
          <p:nvPr>
            <p:ph type="ctrTitle"/>
          </p:nvPr>
        </p:nvSpPr>
        <p:spPr>
          <a:xfrm>
            <a:off x="2557210" y="3208365"/>
            <a:ext cx="19269580" cy="427667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Feature Extraction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Administrivia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Administrivia</a:t>
            </a:r>
          </a:p>
        </p:txBody>
      </p:sp>
      <p:sp>
        <p:nvSpPr>
          <p:cNvPr id="144" name="Homework 1 due on Wednesday…"/>
          <p:cNvSpPr txBox="1"/>
          <p:nvPr/>
        </p:nvSpPr>
        <p:spPr>
          <a:xfrm>
            <a:off x="761568" y="2665750"/>
            <a:ext cx="22119669" cy="958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Homework 1 due on Wednesday</a:t>
            </a:r>
          </a:p>
          <a:p>
            <a:pPr marL="5334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Office Hours</a:t>
            </a:r>
          </a:p>
          <a:p>
            <a:pPr lvl="1" marL="9779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Friday -&gt; Monday next week @ 4:30pm</a:t>
            </a:r>
          </a:p>
          <a:p>
            <a:pPr marL="5334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Updated Reading Assignments</a:t>
            </a:r>
          </a:p>
          <a:p>
            <a:pPr marL="5334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Prof. Wei Xu will present lectures next week</a:t>
            </a:r>
          </a:p>
          <a:p>
            <a:pPr marL="5334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Waitlist Policy:</a:t>
            </a:r>
          </a:p>
          <a:p>
            <a:pPr lvl="1" marL="977900" indent="-533400" algn="l">
              <a:spcBef>
                <a:spcPts val="42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If there is space, I will send you an email today.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82382" y="5987639"/>
            <a:ext cx="4244193" cy="5854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Block Feature Vectors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Block Feature Vectors</a:t>
            </a:r>
          </a:p>
        </p:txBody>
      </p:sp>
      <p:sp>
        <p:nvSpPr>
          <p:cNvPr id="444" name="Decision rule:"/>
          <p:cNvSpPr txBox="1"/>
          <p:nvPr/>
        </p:nvSpPr>
        <p:spPr>
          <a:xfrm>
            <a:off x="905575" y="2226397"/>
            <a:ext cx="772503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Decision rule: 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1155" y="2221770"/>
            <a:ext cx="7309540" cy="105383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too many drug trials, too few patients"/>
          <p:cNvSpPr txBox="1"/>
          <p:nvPr/>
        </p:nvSpPr>
        <p:spPr>
          <a:xfrm>
            <a:off x="4500159" y="3878262"/>
            <a:ext cx="1244684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too many drug trials, too few patients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6243056" y="3036933"/>
            <a:ext cx="1795797" cy="111399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Health"/>
          <p:cNvSpPr txBox="1"/>
          <p:nvPr/>
        </p:nvSpPr>
        <p:spPr>
          <a:xfrm>
            <a:off x="18375881" y="26082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449" name="Line"/>
          <p:cNvSpPr/>
          <p:nvPr/>
        </p:nvSpPr>
        <p:spPr>
          <a:xfrm>
            <a:off x="16243056" y="4404930"/>
            <a:ext cx="18942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Line"/>
          <p:cNvSpPr/>
          <p:nvPr/>
        </p:nvSpPr>
        <p:spPr>
          <a:xfrm>
            <a:off x="16243056" y="4785930"/>
            <a:ext cx="1746364" cy="1151913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Sports"/>
          <p:cNvSpPr txBox="1"/>
          <p:nvPr/>
        </p:nvSpPr>
        <p:spPr>
          <a:xfrm>
            <a:off x="18375881" y="39036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452" name="Science"/>
          <p:cNvSpPr txBox="1"/>
          <p:nvPr/>
        </p:nvSpPr>
        <p:spPr>
          <a:xfrm>
            <a:off x="18375881" y="5403127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7293" y="6754118"/>
            <a:ext cx="1385170" cy="788482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= I[contains drug], I[contains patients], I[contains baseball]"/>
          <p:cNvSpPr txBox="1"/>
          <p:nvPr/>
        </p:nvSpPr>
        <p:spPr>
          <a:xfrm>
            <a:off x="2879761" y="6594988"/>
            <a:ext cx="18802824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= I[contains </a:t>
            </a:r>
            <a:r>
              <a:rPr i="1"/>
              <a:t>drug</a:t>
            </a:r>
            <a:r>
              <a:t>], I[contains </a:t>
            </a:r>
            <a:r>
              <a:rPr i="1"/>
              <a:t>patients</a:t>
            </a:r>
            <a:r>
              <a:t>], I[contains </a:t>
            </a:r>
            <a:r>
              <a:rPr i="1"/>
              <a:t>baseball</a:t>
            </a:r>
            <a:r>
              <a:t>]</a:t>
            </a:r>
          </a:p>
        </p:txBody>
      </p:sp>
      <p:sp>
        <p:nvSpPr>
          <p:cNvPr id="455" name="= [1, 1, 0]"/>
          <p:cNvSpPr txBox="1"/>
          <p:nvPr/>
        </p:nvSpPr>
        <p:spPr>
          <a:xfrm>
            <a:off x="20622342" y="6594472"/>
            <a:ext cx="368572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= [1, 1, 0]</a:t>
            </a:r>
          </a:p>
        </p:txBody>
      </p:sp>
      <p:sp>
        <p:nvSpPr>
          <p:cNvPr id="456" name="[1, 1, 0, 0, 0, 0, 0, 0, 0]"/>
          <p:cNvSpPr txBox="1"/>
          <p:nvPr/>
        </p:nvSpPr>
        <p:spPr>
          <a:xfrm>
            <a:off x="7374282" y="8872682"/>
            <a:ext cx="6535395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1, 1, 0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0, 0, 0,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sp>
        <p:nvSpPr>
          <p:cNvPr id="457" name="[0, 0, 0, 1, 1, 0, 0, 0, 0]"/>
          <p:cNvSpPr txBox="1"/>
          <p:nvPr/>
        </p:nvSpPr>
        <p:spPr>
          <a:xfrm>
            <a:off x="7437782" y="10152029"/>
            <a:ext cx="16102334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0, 0, 0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1, 1, 0,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2702" y="9031791"/>
            <a:ext cx="5740325" cy="687354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Health"/>
          <p:cNvSpPr txBox="1"/>
          <p:nvPr/>
        </p:nvSpPr>
        <p:spPr>
          <a:xfrm>
            <a:off x="4126926" y="8840457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2702" y="10301791"/>
            <a:ext cx="5740325" cy="68735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ports"/>
          <p:cNvSpPr txBox="1"/>
          <p:nvPr/>
        </p:nvSpPr>
        <p:spPr>
          <a:xfrm>
            <a:off x="4180341" y="10090287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462" name="Rectangle"/>
          <p:cNvSpPr/>
          <p:nvPr/>
        </p:nvSpPr>
        <p:spPr>
          <a:xfrm>
            <a:off x="7337762" y="8694184"/>
            <a:ext cx="2137266" cy="1334370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3" name="Rectangle"/>
          <p:cNvSpPr/>
          <p:nvPr/>
        </p:nvSpPr>
        <p:spPr>
          <a:xfrm>
            <a:off x="9505929" y="8700347"/>
            <a:ext cx="1918702" cy="1334370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4" name="Rectangle"/>
          <p:cNvSpPr/>
          <p:nvPr/>
        </p:nvSpPr>
        <p:spPr>
          <a:xfrm>
            <a:off x="11485835" y="8692501"/>
            <a:ext cx="1918702" cy="1334370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Equivalent to having three weight vectors in this case"/>
          <p:cNvSpPr txBox="1"/>
          <p:nvPr/>
        </p:nvSpPr>
        <p:spPr>
          <a:xfrm>
            <a:off x="905575" y="11332781"/>
            <a:ext cx="2317316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Equivalent to having three weight vectors in this case</a:t>
            </a:r>
          </a:p>
        </p:txBody>
      </p:sp>
      <p:sp>
        <p:nvSpPr>
          <p:cNvPr id="466" name="feature vector blocks for each label"/>
          <p:cNvSpPr txBox="1"/>
          <p:nvPr/>
        </p:nvSpPr>
        <p:spPr>
          <a:xfrm>
            <a:off x="7653877" y="7640075"/>
            <a:ext cx="1244684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feature vector blocks for each label</a:t>
            </a:r>
          </a:p>
        </p:txBody>
      </p:sp>
      <p:sp>
        <p:nvSpPr>
          <p:cNvPr id="467" name="Base feature function:"/>
          <p:cNvSpPr txBox="1"/>
          <p:nvPr/>
        </p:nvSpPr>
        <p:spPr>
          <a:xfrm>
            <a:off x="905575" y="5472959"/>
            <a:ext cx="772503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Base feature function:</a:t>
            </a:r>
          </a:p>
        </p:txBody>
      </p:sp>
      <p:sp>
        <p:nvSpPr>
          <p:cNvPr id="468" name="I[contains drug &amp; label = Health]"/>
          <p:cNvSpPr txBox="1"/>
          <p:nvPr/>
        </p:nvSpPr>
        <p:spPr>
          <a:xfrm>
            <a:off x="14142879" y="9038820"/>
            <a:ext cx="98176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I[contains </a:t>
            </a:r>
            <a:r>
              <a:rPr i="1"/>
              <a:t>drug </a:t>
            </a:r>
            <a:r>
              <a:t>&amp; label = </a:t>
            </a:r>
            <a:r>
              <a:rPr>
                <a:solidFill>
                  <a:srgbClr val="941100"/>
                </a:solidFill>
              </a:rPr>
              <a:t>Health</a:t>
            </a:r>
            <a:r>
              <a:t>]</a:t>
            </a:r>
          </a:p>
        </p:txBody>
      </p:sp>
      <p:sp>
        <p:nvSpPr>
          <p:cNvPr id="470" name="Connection Line"/>
          <p:cNvSpPr/>
          <p:nvPr/>
        </p:nvSpPr>
        <p:spPr>
          <a:xfrm>
            <a:off x="7902048" y="8530629"/>
            <a:ext cx="8458821" cy="59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39" fill="norm" stroke="1" extrusionOk="0">
                <a:moveTo>
                  <a:pt x="0" y="13216"/>
                </a:moveTo>
                <a:cubicBezTo>
                  <a:pt x="7224" y="-5361"/>
                  <a:pt x="14424" y="-4353"/>
                  <a:pt x="21600" y="16239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2" grpId="7"/>
      <p:bldP build="whole" bldLvl="1" animBg="1" rev="0" advAuto="0" spid="470" grpId="22"/>
      <p:bldP build="whole" bldLvl="1" animBg="1" rev="0" advAuto="0" spid="448" grpId="1"/>
      <p:bldP build="whole" bldLvl="1" animBg="1" rev="0" advAuto="0" spid="460" grpId="21"/>
      <p:bldP build="whole" bldLvl="1" animBg="1" rev="0" advAuto="0" spid="468" grpId="23"/>
      <p:bldP build="whole" bldLvl="1" animBg="1" rev="0" advAuto="0" spid="459" grpId="12"/>
      <p:bldP build="whole" bldLvl="1" animBg="1" rev="0" advAuto="0" spid="461" grpId="19"/>
      <p:bldP build="whole" bldLvl="1" animBg="1" rev="0" advAuto="0" spid="465" grpId="24"/>
      <p:bldP build="whole" bldLvl="1" animBg="1" rev="0" advAuto="0" spid="467" grpId="8"/>
      <p:bldP build="whole" bldLvl="1" animBg="1" rev="0" advAuto="0" spid="451" grpId="4"/>
      <p:bldP build="whole" bldLvl="1" animBg="1" rev="0" advAuto="0" spid="455" grpId="11"/>
      <p:bldP build="whole" bldLvl="1" animBg="1" rev="0" advAuto="0" spid="463" grpId="17"/>
      <p:bldP build="whole" bldLvl="1" animBg="1" rev="0" advAuto="0" spid="462" grpId="16"/>
      <p:bldP build="whole" bldLvl="1" animBg="1" rev="0" advAuto="0" spid="449" grpId="5"/>
      <p:bldP build="whole" bldLvl="1" animBg="1" rev="0" advAuto="0" spid="454" grpId="9"/>
      <p:bldP build="whole" bldLvl="1" animBg="1" rev="0" advAuto="0" spid="447" grpId="2"/>
      <p:bldP build="whole" bldLvl="1" animBg="1" rev="0" advAuto="0" spid="457" grpId="20"/>
      <p:bldP build="whole" bldLvl="1" animBg="1" rev="0" advAuto="0" spid="446" grpId="3"/>
      <p:bldP build="whole" bldLvl="1" animBg="1" rev="0" advAuto="0" spid="466" grpId="18"/>
      <p:bldP build="whole" bldLvl="1" animBg="1" rev="0" advAuto="0" spid="453" grpId="10"/>
      <p:bldP build="whole" bldLvl="1" animBg="1" rev="0" advAuto="0" spid="464" grpId="15"/>
      <p:bldP build="whole" bldLvl="1" animBg="1" rev="0" advAuto="0" spid="450" grpId="6"/>
      <p:bldP build="whole" bldLvl="1" animBg="1" rev="0" advAuto="0" spid="458" grpId="13"/>
      <p:bldP build="whole" bldLvl="1" animBg="1" rev="0" advAuto="0" spid="456" grpId="1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Making Decisions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Making Decisions</a:t>
            </a:r>
          </a:p>
        </p:txBody>
      </p:sp>
      <p:pic>
        <p:nvPicPr>
          <p:cNvPr id="4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778" y="5764222"/>
            <a:ext cx="1119786" cy="637416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= I[contains drug], I[contains patients], I[contains baseball]"/>
          <p:cNvSpPr txBox="1"/>
          <p:nvPr/>
        </p:nvSpPr>
        <p:spPr>
          <a:xfrm>
            <a:off x="2604247" y="5605092"/>
            <a:ext cx="16102334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= I[contains </a:t>
            </a:r>
            <a:r>
              <a:rPr i="1"/>
              <a:t>drug</a:t>
            </a:r>
            <a:r>
              <a:t>], I[contains </a:t>
            </a:r>
            <a:r>
              <a:rPr i="1"/>
              <a:t>patients</a:t>
            </a:r>
            <a:r>
              <a:t>], I[contains </a:t>
            </a:r>
            <a:r>
              <a:rPr i="1"/>
              <a:t>baseball</a:t>
            </a:r>
            <a:r>
              <a:t>]</a:t>
            </a:r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949" y="9883319"/>
            <a:ext cx="1432953" cy="392907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[+2.1, +2.3, -5, -2.1, -3.8, 0, +1.1, -1.7, -1.3]"/>
          <p:cNvSpPr txBox="1"/>
          <p:nvPr/>
        </p:nvSpPr>
        <p:spPr>
          <a:xfrm>
            <a:off x="2882933" y="9473217"/>
            <a:ext cx="1610233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+2.1, +2.3, -5,</a:t>
            </a:r>
            <a:r>
              <a:t> </a:t>
            </a:r>
            <a:r>
              <a:rPr>
                <a:solidFill>
                  <a:srgbClr val="0042AA"/>
                </a:solidFill>
              </a:rPr>
              <a:t>-2.1, -3.8,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+1.1, -1.7, -1.3]</a:t>
            </a:r>
          </a:p>
        </p:txBody>
      </p:sp>
      <p:sp>
        <p:nvSpPr>
          <p:cNvPr id="479" name="="/>
          <p:cNvSpPr txBox="1"/>
          <p:nvPr/>
        </p:nvSpPr>
        <p:spPr>
          <a:xfrm>
            <a:off x="5314755" y="10762794"/>
            <a:ext cx="2401775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480" name="Health: +4.4"/>
          <p:cNvSpPr txBox="1"/>
          <p:nvPr/>
        </p:nvSpPr>
        <p:spPr>
          <a:xfrm>
            <a:off x="6092101" y="10717502"/>
            <a:ext cx="440222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Health: +4.4</a:t>
            </a:r>
          </a:p>
        </p:txBody>
      </p:sp>
      <p:sp>
        <p:nvSpPr>
          <p:cNvPr id="481" name="Sports: -5.9"/>
          <p:cNvSpPr txBox="1"/>
          <p:nvPr/>
        </p:nvSpPr>
        <p:spPr>
          <a:xfrm>
            <a:off x="11353490" y="10717502"/>
            <a:ext cx="425158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Sports: -5.9</a:t>
            </a:r>
          </a:p>
        </p:txBody>
      </p:sp>
      <p:sp>
        <p:nvSpPr>
          <p:cNvPr id="482" name="Science: -0.6"/>
          <p:cNvSpPr txBox="1"/>
          <p:nvPr/>
        </p:nvSpPr>
        <p:spPr>
          <a:xfrm>
            <a:off x="15941368" y="10717502"/>
            <a:ext cx="61857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Science: -0.6</a:t>
            </a:r>
          </a:p>
        </p:txBody>
      </p:sp>
      <p:sp>
        <p:nvSpPr>
          <p:cNvPr id="483" name="Line"/>
          <p:cNvSpPr/>
          <p:nvPr/>
        </p:nvSpPr>
        <p:spPr>
          <a:xfrm flipH="1" flipV="1">
            <a:off x="8456177" y="12017667"/>
            <a:ext cx="374947" cy="3749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4" name="argmax"/>
          <p:cNvSpPr txBox="1"/>
          <p:nvPr/>
        </p:nvSpPr>
        <p:spPr>
          <a:xfrm>
            <a:off x="8969557" y="11910987"/>
            <a:ext cx="327394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argmax</a:t>
            </a:r>
          </a:p>
        </p:txBody>
      </p:sp>
      <p:sp>
        <p:nvSpPr>
          <p:cNvPr id="485" name="too many drug trials, too few patients"/>
          <p:cNvSpPr txBox="1"/>
          <p:nvPr/>
        </p:nvSpPr>
        <p:spPr>
          <a:xfrm>
            <a:off x="4500159" y="3243262"/>
            <a:ext cx="1244684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too many drug trials, too few patients</a:t>
            </a:r>
          </a:p>
        </p:txBody>
      </p:sp>
      <p:sp>
        <p:nvSpPr>
          <p:cNvPr id="486" name="Line"/>
          <p:cNvSpPr/>
          <p:nvPr/>
        </p:nvSpPr>
        <p:spPr>
          <a:xfrm flipV="1">
            <a:off x="16243056" y="2401933"/>
            <a:ext cx="1795797" cy="111399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7" name="Health"/>
          <p:cNvSpPr txBox="1"/>
          <p:nvPr/>
        </p:nvSpPr>
        <p:spPr>
          <a:xfrm>
            <a:off x="18375881" y="19732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488" name="Line"/>
          <p:cNvSpPr/>
          <p:nvPr/>
        </p:nvSpPr>
        <p:spPr>
          <a:xfrm>
            <a:off x="16243056" y="3769930"/>
            <a:ext cx="18942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9" name="Line"/>
          <p:cNvSpPr/>
          <p:nvPr/>
        </p:nvSpPr>
        <p:spPr>
          <a:xfrm>
            <a:off x="16243056" y="4150930"/>
            <a:ext cx="1746364" cy="1151913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0" name="Sports"/>
          <p:cNvSpPr txBox="1"/>
          <p:nvPr/>
        </p:nvSpPr>
        <p:spPr>
          <a:xfrm>
            <a:off x="18375881" y="32686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491" name="Science"/>
          <p:cNvSpPr txBox="1"/>
          <p:nvPr/>
        </p:nvSpPr>
        <p:spPr>
          <a:xfrm>
            <a:off x="18375881" y="4768127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</a:t>
            </a:r>
          </a:p>
        </p:txBody>
      </p:sp>
      <p:sp>
        <p:nvSpPr>
          <p:cNvPr id="492" name="[1, 1, 0, 0, 0, 0, 0, 0, 0]"/>
          <p:cNvSpPr txBox="1"/>
          <p:nvPr/>
        </p:nvSpPr>
        <p:spPr>
          <a:xfrm>
            <a:off x="6866282" y="6840682"/>
            <a:ext cx="6535395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1, 1, 0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0, 0, 0,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sp>
        <p:nvSpPr>
          <p:cNvPr id="493" name="[0, 0, 0, 1, 1, 0, 0, 0, 0]"/>
          <p:cNvSpPr txBox="1"/>
          <p:nvPr/>
        </p:nvSpPr>
        <p:spPr>
          <a:xfrm>
            <a:off x="6929782" y="8120029"/>
            <a:ext cx="6408395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0, 0, 0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1, 1, 0,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pic>
        <p:nvPicPr>
          <p:cNvPr id="4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702" y="6999791"/>
            <a:ext cx="5740325" cy="687354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Health"/>
          <p:cNvSpPr txBox="1"/>
          <p:nvPr/>
        </p:nvSpPr>
        <p:spPr>
          <a:xfrm>
            <a:off x="3618926" y="6808457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pic>
        <p:nvPicPr>
          <p:cNvPr id="4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4702" y="8269791"/>
            <a:ext cx="5740325" cy="687354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Sports"/>
          <p:cNvSpPr txBox="1"/>
          <p:nvPr/>
        </p:nvSpPr>
        <p:spPr>
          <a:xfrm>
            <a:off x="3672341" y="8058287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498" name="Rectangle"/>
          <p:cNvSpPr/>
          <p:nvPr/>
        </p:nvSpPr>
        <p:spPr>
          <a:xfrm>
            <a:off x="6829762" y="6662184"/>
            <a:ext cx="2137266" cy="1334370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9" name="Rectangle"/>
          <p:cNvSpPr/>
          <p:nvPr/>
        </p:nvSpPr>
        <p:spPr>
          <a:xfrm>
            <a:off x="8959829" y="6655647"/>
            <a:ext cx="1918702" cy="1334370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Rectangle"/>
          <p:cNvSpPr/>
          <p:nvPr/>
        </p:nvSpPr>
        <p:spPr>
          <a:xfrm>
            <a:off x="10876235" y="6660501"/>
            <a:ext cx="2030958" cy="1334370"/>
          </a:xfrm>
          <a:prstGeom prst="rect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Line"/>
          <p:cNvSpPr/>
          <p:nvPr/>
        </p:nvSpPr>
        <p:spPr>
          <a:xfrm flipH="1">
            <a:off x="13538891" y="9127849"/>
            <a:ext cx="884111" cy="50858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“word drug in Science article” = +1.1"/>
          <p:cNvSpPr txBox="1"/>
          <p:nvPr/>
        </p:nvSpPr>
        <p:spPr>
          <a:xfrm>
            <a:off x="14244707" y="8260952"/>
            <a:ext cx="1019746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“word drug in Science article” = +1.1</a:t>
            </a:r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3191" y="10698456"/>
            <a:ext cx="3903934" cy="108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2" grpId="3"/>
      <p:bldP build="whole" bldLvl="1" animBg="1" rev="0" advAuto="0" spid="478" grpId="1"/>
      <p:bldP build="whole" bldLvl="1" animBg="1" rev="0" advAuto="0" spid="482" grpId="9"/>
      <p:bldP build="whole" bldLvl="1" animBg="1" rev="0" advAuto="0" spid="480" grpId="7"/>
      <p:bldP build="whole" bldLvl="1" animBg="1" rev="0" advAuto="0" spid="484" grpId="10"/>
      <p:bldP build="whole" bldLvl="1" animBg="1" rev="0" advAuto="0" spid="483" grpId="11"/>
      <p:bldP build="whole" bldLvl="1" animBg="1" rev="0" advAuto="0" spid="503" grpId="6"/>
      <p:bldP build="whole" bldLvl="1" animBg="1" rev="0" advAuto="0" spid="501" grpId="4"/>
      <p:bldP build="whole" bldLvl="1" animBg="1" rev="0" advAuto="0" spid="477" grpId="2"/>
      <p:bldP build="whole" bldLvl="1" animBg="1" rev="0" advAuto="0" spid="479" grpId="5"/>
      <p:bldP build="whole" bldLvl="1" animBg="1" rev="0" advAuto="0" spid="481" grpId="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Another example: POS tagging"/>
          <p:cNvSpPr txBox="1"/>
          <p:nvPr>
            <p:ph type="title"/>
          </p:nvPr>
        </p:nvSpPr>
        <p:spPr>
          <a:xfrm>
            <a:off x="4030102" y="-142875"/>
            <a:ext cx="16560094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Another example: POS tagging</a:t>
            </a:r>
          </a:p>
        </p:txBody>
      </p:sp>
      <p:sp>
        <p:nvSpPr>
          <p:cNvPr id="506" name="blocks"/>
          <p:cNvSpPr txBox="1"/>
          <p:nvPr/>
        </p:nvSpPr>
        <p:spPr>
          <a:xfrm>
            <a:off x="17744868" y="2246555"/>
            <a:ext cx="222165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blocks</a:t>
            </a:r>
          </a:p>
        </p:txBody>
      </p:sp>
      <p:sp>
        <p:nvSpPr>
          <p:cNvPr id="507" name="NNS"/>
          <p:cNvSpPr txBox="1"/>
          <p:nvPr/>
        </p:nvSpPr>
        <p:spPr>
          <a:xfrm>
            <a:off x="18024713" y="3312570"/>
            <a:ext cx="144498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NNS</a:t>
            </a:r>
          </a:p>
        </p:txBody>
      </p:sp>
      <p:sp>
        <p:nvSpPr>
          <p:cNvPr id="508" name="VBZ"/>
          <p:cNvSpPr txBox="1"/>
          <p:nvPr/>
        </p:nvSpPr>
        <p:spPr>
          <a:xfrm>
            <a:off x="18079637" y="4247905"/>
            <a:ext cx="13119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A77B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VBZ</a:t>
            </a:r>
          </a:p>
        </p:txBody>
      </p:sp>
      <p:sp>
        <p:nvSpPr>
          <p:cNvPr id="509" name="NN"/>
          <p:cNvSpPr txBox="1"/>
          <p:nvPr/>
        </p:nvSpPr>
        <p:spPr>
          <a:xfrm>
            <a:off x="18154752" y="5229547"/>
            <a:ext cx="110653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NN</a:t>
            </a:r>
          </a:p>
        </p:txBody>
      </p:sp>
      <p:sp>
        <p:nvSpPr>
          <p:cNvPr id="510" name="DT"/>
          <p:cNvSpPr txBox="1"/>
          <p:nvPr/>
        </p:nvSpPr>
        <p:spPr>
          <a:xfrm>
            <a:off x="18154752" y="6182047"/>
            <a:ext cx="95943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DT</a:t>
            </a:r>
          </a:p>
        </p:txBody>
      </p:sp>
      <p:sp>
        <p:nvSpPr>
          <p:cNvPr id="511" name="…"/>
          <p:cNvSpPr txBox="1"/>
          <p:nvPr/>
        </p:nvSpPr>
        <p:spPr>
          <a:xfrm>
            <a:off x="18302396" y="6933821"/>
            <a:ext cx="66414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5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512" name="f(x, y=VBZ) = I[curr_word=blocks &amp; tag = VBZ],                        I[prev_word=router &amp; tag = VBZ]                        I[next_word=the &amp; tag = VBZ]                        I[curr_suffix=s &amp; tag = VBZ]"/>
          <p:cNvSpPr txBox="1"/>
          <p:nvPr/>
        </p:nvSpPr>
        <p:spPr>
          <a:xfrm>
            <a:off x="2075462" y="7573151"/>
            <a:ext cx="20055459" cy="3637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i="1"/>
              <a:t>f</a:t>
            </a:r>
            <a:r>
              <a:t>(</a:t>
            </a:r>
            <a:r>
              <a:rPr i="1"/>
              <a:t>x</a:t>
            </a:r>
            <a:r>
              <a:t>, </a:t>
            </a:r>
            <a:r>
              <a:rPr i="1"/>
              <a:t>y</a:t>
            </a:r>
            <a:r>
              <a:t>=</a:t>
            </a:r>
            <a:r>
              <a:rPr>
                <a:solidFill>
                  <a:srgbClr val="A77B00"/>
                </a:solidFill>
              </a:rPr>
              <a:t>VBZ</a:t>
            </a:r>
            <a:r>
              <a:t>) =</a:t>
            </a:r>
            <a:r>
              <a:rPr sz="3600"/>
              <a:t> </a:t>
            </a:r>
            <a:r>
              <a:t>I[curr_word=</a:t>
            </a:r>
            <a:r>
              <a:rPr i="1"/>
              <a:t>blocks </a:t>
            </a:r>
            <a:r>
              <a:t>&amp; tag = </a:t>
            </a:r>
            <a:r>
              <a:rPr>
                <a:solidFill>
                  <a:srgbClr val="A77B00"/>
                </a:solidFill>
              </a:rPr>
              <a:t>VBZ</a:t>
            </a:r>
            <a:r>
              <a:t>],</a:t>
            </a:r>
            <a:br/>
            <a:r>
              <a:t>                       I[prev_word=</a:t>
            </a:r>
            <a:r>
              <a:rPr i="1"/>
              <a:t>router </a:t>
            </a:r>
            <a:r>
              <a:t>&amp; tag = </a:t>
            </a:r>
            <a:r>
              <a:rPr>
                <a:solidFill>
                  <a:srgbClr val="A77B00"/>
                </a:solidFill>
              </a:rPr>
              <a:t>VBZ</a:t>
            </a:r>
            <a:r>
              <a:t>]</a:t>
            </a:r>
            <a:br/>
            <a:r>
              <a:t>                       I[next_word=</a:t>
            </a:r>
            <a:r>
              <a:rPr i="1"/>
              <a:t>the </a:t>
            </a:r>
            <a:r>
              <a:t>&amp; tag = </a:t>
            </a:r>
            <a:r>
              <a:rPr>
                <a:solidFill>
                  <a:srgbClr val="A77B00"/>
                </a:solidFill>
              </a:rPr>
              <a:t>VBZ</a:t>
            </a:r>
            <a:r>
              <a:t>]</a:t>
            </a:r>
            <a:br/>
            <a:r>
              <a:t>                       I[curr_suffix=</a:t>
            </a:r>
            <a:r>
              <a:rPr i="1"/>
              <a:t>s </a:t>
            </a:r>
            <a:r>
              <a:t>&amp; tag = </a:t>
            </a:r>
            <a:r>
              <a:rPr>
                <a:solidFill>
                  <a:srgbClr val="A77B00"/>
                </a:solidFill>
              </a:rPr>
              <a:t>VBZ</a:t>
            </a:r>
            <a:r>
              <a:t>]</a:t>
            </a:r>
          </a:p>
        </p:txBody>
      </p:sp>
      <p:sp>
        <p:nvSpPr>
          <p:cNvPr id="513" name="Classify blocks as one of 36 POS tags"/>
          <p:cNvSpPr txBox="1"/>
          <p:nvPr/>
        </p:nvSpPr>
        <p:spPr>
          <a:xfrm>
            <a:off x="1076950" y="2436847"/>
            <a:ext cx="13080153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Classify </a:t>
            </a:r>
            <a:r>
              <a:rPr i="1"/>
              <a:t>blocks</a:t>
            </a:r>
            <a:r>
              <a:t> as one of 36 POS tags</a:t>
            </a:r>
          </a:p>
        </p:txBody>
      </p:sp>
      <p:sp>
        <p:nvSpPr>
          <p:cNvPr id="514" name="Rounded Rectangle"/>
          <p:cNvSpPr/>
          <p:nvPr/>
        </p:nvSpPr>
        <p:spPr>
          <a:xfrm>
            <a:off x="17634360" y="2296989"/>
            <a:ext cx="2170853" cy="5689888"/>
          </a:xfrm>
          <a:prstGeom prst="roundRect">
            <a:avLst>
              <a:gd name="adj" fmla="val 13624"/>
            </a:avLst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5" name="Example x: sentence with a word (in this case, blocks) highlighted"/>
          <p:cNvSpPr txBox="1"/>
          <p:nvPr/>
        </p:nvSpPr>
        <p:spPr>
          <a:xfrm>
            <a:off x="1076950" y="3766885"/>
            <a:ext cx="15058078" cy="180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Example </a:t>
            </a:r>
            <a:r>
              <a:rPr i="1"/>
              <a:t>x</a:t>
            </a:r>
            <a:r>
              <a:t>: sentence with a word (in this case, </a:t>
            </a:r>
            <a:r>
              <a:rPr i="1"/>
              <a:t>blocks</a:t>
            </a:r>
            <a:r>
              <a:t>) highlighted</a:t>
            </a:r>
          </a:p>
        </p:txBody>
      </p:sp>
      <p:sp>
        <p:nvSpPr>
          <p:cNvPr id="516" name="Extract features with respect to this word:"/>
          <p:cNvSpPr txBox="1"/>
          <p:nvPr/>
        </p:nvSpPr>
        <p:spPr>
          <a:xfrm>
            <a:off x="1076950" y="6256086"/>
            <a:ext cx="1505807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Extract features with respect to this word:</a:t>
            </a:r>
          </a:p>
        </p:txBody>
      </p:sp>
      <p:sp>
        <p:nvSpPr>
          <p:cNvPr id="517" name="Line"/>
          <p:cNvSpPr/>
          <p:nvPr/>
        </p:nvSpPr>
        <p:spPr>
          <a:xfrm flipH="1" flipV="1">
            <a:off x="15177264" y="9946973"/>
            <a:ext cx="589910" cy="61521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8" name="not saying that the is tagged as VBZ! saying that the follows the VBZ word"/>
          <p:cNvSpPr txBox="1"/>
          <p:nvPr/>
        </p:nvSpPr>
        <p:spPr>
          <a:xfrm>
            <a:off x="15939219" y="10177981"/>
            <a:ext cx="8121624" cy="272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not saying that </a:t>
            </a:r>
            <a:r>
              <a:rPr i="1"/>
              <a:t>the</a:t>
            </a:r>
            <a:r>
              <a:t> is tagged as VBZ! saying that </a:t>
            </a:r>
            <a:r>
              <a:rPr i="1"/>
              <a:t>the</a:t>
            </a:r>
            <a:r>
              <a:t> follows the VBZ word</a:t>
            </a:r>
          </a:p>
        </p:txBody>
      </p:sp>
      <p:sp>
        <p:nvSpPr>
          <p:cNvPr id="519" name="the router"/>
          <p:cNvSpPr txBox="1"/>
          <p:nvPr/>
        </p:nvSpPr>
        <p:spPr>
          <a:xfrm>
            <a:off x="14259455" y="2321490"/>
            <a:ext cx="348466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the router  </a:t>
            </a:r>
          </a:p>
        </p:txBody>
      </p:sp>
      <p:sp>
        <p:nvSpPr>
          <p:cNvPr id="520" name="the packets"/>
          <p:cNvSpPr txBox="1"/>
          <p:nvPr/>
        </p:nvSpPr>
        <p:spPr>
          <a:xfrm>
            <a:off x="20056172" y="2321490"/>
            <a:ext cx="355479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the packets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7"/>
      <p:bldP build="whole" bldLvl="1" animBg="1" rev="0" advAuto="0" spid="511" grpId="8"/>
      <p:bldP build="whole" bldLvl="1" animBg="1" rev="0" advAuto="0" spid="515" grpId="10"/>
      <p:bldP build="whole" bldLvl="1" animBg="1" rev="0" advAuto="0" spid="513" grpId="9"/>
      <p:bldP build="whole" bldLvl="1" animBg="1" rev="0" advAuto="0" spid="516" grpId="11"/>
      <p:bldP build="whole" bldLvl="1" animBg="1" rev="0" advAuto="0" spid="507" grpId="4"/>
      <p:bldP build="whole" bldLvl="1" animBg="1" rev="0" advAuto="0" spid="508" grpId="5"/>
      <p:bldP build="whole" bldLvl="1" animBg="1" rev="0" advAuto="0" spid="519" grpId="2"/>
      <p:bldP build="whole" bldLvl="1" animBg="1" rev="0" advAuto="0" spid="518" grpId="13"/>
      <p:bldP build="whole" bldLvl="1" animBg="1" rev="0" advAuto="0" spid="517" grpId="14"/>
      <p:bldP build="whole" bldLvl="1" animBg="1" rev="0" advAuto="0" spid="520" grpId="1"/>
      <p:bldP build="whole" bldLvl="1" animBg="1" rev="0" advAuto="0" spid="509" grpId="6"/>
      <p:bldP build="whole" bldLvl="1" animBg="1" rev="0" advAuto="0" spid="512" grpId="12"/>
      <p:bldP build="whole" bldLvl="1" animBg="1" rev="0" advAuto="0" spid="514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Multiclass Logistic Regression"/>
          <p:cNvSpPr txBox="1"/>
          <p:nvPr>
            <p:ph type="ctrTitle"/>
          </p:nvPr>
        </p:nvSpPr>
        <p:spPr>
          <a:xfrm>
            <a:off x="2557210" y="3208365"/>
            <a:ext cx="19269580" cy="427667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Multiclass Logistic Regression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Multiclass Logistic Regress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Logistic Regression</a:t>
            </a:r>
          </a:p>
        </p:txBody>
      </p:sp>
      <p:sp>
        <p:nvSpPr>
          <p:cNvPr id="525" name="Compare to binary:"/>
          <p:cNvSpPr txBox="1"/>
          <p:nvPr/>
        </p:nvSpPr>
        <p:spPr>
          <a:xfrm>
            <a:off x="13383778" y="2550114"/>
            <a:ext cx="867638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Compare to binary:</a:t>
            </a:r>
          </a:p>
        </p:txBody>
      </p:sp>
      <p:sp>
        <p:nvSpPr>
          <p:cNvPr id="526" name="negative class implicitly had f(x, y=0) = the zero vector"/>
          <p:cNvSpPr txBox="1"/>
          <p:nvPr/>
        </p:nvSpPr>
        <p:spPr>
          <a:xfrm>
            <a:off x="13677560" y="6227762"/>
            <a:ext cx="8676381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negative class implicitly had </a:t>
            </a:r>
            <a:r>
              <a:rPr i="1"/>
              <a:t>f</a:t>
            </a:r>
            <a:r>
              <a:t>(</a:t>
            </a:r>
            <a:r>
              <a:rPr i="1"/>
              <a:t>x, y</a:t>
            </a:r>
            <a:r>
              <a:t>=0) = the zero vector</a:t>
            </a:r>
          </a:p>
        </p:txBody>
      </p:sp>
      <p:sp>
        <p:nvSpPr>
          <p:cNvPr id="527" name="sum over output space to normalize"/>
          <p:cNvSpPr txBox="1"/>
          <p:nvPr/>
        </p:nvSpPr>
        <p:spPr>
          <a:xfrm>
            <a:off x="1746082" y="5566285"/>
            <a:ext cx="6622195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sum over output space to normalize</a:t>
            </a:r>
          </a:p>
        </p:txBody>
      </p:sp>
      <p:sp>
        <p:nvSpPr>
          <p:cNvPr id="528" name="Line"/>
          <p:cNvSpPr/>
          <p:nvPr/>
        </p:nvSpPr>
        <p:spPr>
          <a:xfrm flipV="1">
            <a:off x="5234302" y="5288951"/>
            <a:ext cx="374946" cy="3749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9" name="Rectangle"/>
          <p:cNvSpPr/>
          <p:nvPr/>
        </p:nvSpPr>
        <p:spPr>
          <a:xfrm>
            <a:off x="13106038" y="2437401"/>
            <a:ext cx="10586557" cy="3643322"/>
          </a:xfrm>
          <a:prstGeom prst="rect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40661" y="3883953"/>
            <a:ext cx="10052936" cy="1837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2223" y="2939264"/>
            <a:ext cx="11836698" cy="2144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0" grpId="3"/>
      <p:bldP build="whole" bldLvl="1" animBg="1" rev="0" advAuto="0" spid="526" grpId="4"/>
      <p:bldP build="whole" bldLvl="1" animBg="1" rev="0" advAuto="0" spid="525" grpId="2"/>
      <p:bldP build="whole" bldLvl="1" animBg="1" rev="0" advAuto="0" spid="52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Multiclass Logistic Regress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Logistic Regression</a:t>
            </a:r>
          </a:p>
        </p:txBody>
      </p:sp>
      <p:sp>
        <p:nvSpPr>
          <p:cNvPr id="536" name="sum over output space to normalize"/>
          <p:cNvSpPr txBox="1"/>
          <p:nvPr/>
        </p:nvSpPr>
        <p:spPr>
          <a:xfrm>
            <a:off x="1746082" y="5566285"/>
            <a:ext cx="6622195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sum over output space to normalize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5234302" y="5288951"/>
            <a:ext cx="374946" cy="3749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223" y="2939264"/>
            <a:ext cx="11836698" cy="2144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3" name="Group"/>
          <p:cNvGrpSpPr/>
          <p:nvPr/>
        </p:nvGrpSpPr>
        <p:grpSpPr>
          <a:xfrm>
            <a:off x="557815" y="9137446"/>
            <a:ext cx="4648415" cy="4305896"/>
            <a:chOff x="0" y="0"/>
            <a:chExt cx="4648414" cy="4305894"/>
          </a:xfrm>
        </p:grpSpPr>
        <p:sp>
          <p:nvSpPr>
            <p:cNvPr id="539" name="Health: +2.2"/>
            <p:cNvSpPr txBox="1"/>
            <p:nvPr/>
          </p:nvSpPr>
          <p:spPr>
            <a:xfrm>
              <a:off x="246190" y="0"/>
              <a:ext cx="4402225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Health: +2.2</a:t>
              </a:r>
            </a:p>
          </p:txBody>
        </p:sp>
        <p:sp>
          <p:nvSpPr>
            <p:cNvPr id="540" name="Sports: +3.1"/>
            <p:cNvSpPr txBox="1"/>
            <p:nvPr/>
          </p:nvSpPr>
          <p:spPr>
            <a:xfrm>
              <a:off x="321509" y="1143315"/>
              <a:ext cx="4251586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rgbClr val="0042A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Sports: +3.1</a:t>
              </a:r>
            </a:p>
          </p:txBody>
        </p:sp>
        <p:sp>
          <p:nvSpPr>
            <p:cNvPr id="541" name="Science: -0.6"/>
            <p:cNvSpPr txBox="1"/>
            <p:nvPr/>
          </p:nvSpPr>
          <p:spPr>
            <a:xfrm>
              <a:off x="0" y="2287950"/>
              <a:ext cx="4142030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chemeClr val="accent6">
                      <a:lumOff val="-8741"/>
                    </a:scheme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Science: -0.6</a:t>
              </a:r>
            </a:p>
          </p:txBody>
        </p:sp>
        <p:pic>
          <p:nvPicPr>
            <p:cNvPr id="54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8765" y="3431265"/>
              <a:ext cx="3144500" cy="8746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4" name="Why? Interpret raw classifier scores as probabilities"/>
          <p:cNvSpPr txBox="1"/>
          <p:nvPr/>
        </p:nvSpPr>
        <p:spPr>
          <a:xfrm>
            <a:off x="8585767" y="5451085"/>
            <a:ext cx="1559864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Why? Interpret raw classifier scores as </a:t>
            </a:r>
            <a:r>
              <a:rPr b="1"/>
              <a:t>probabilities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5014103" y="8306868"/>
            <a:ext cx="4675188" cy="6015348"/>
            <a:chOff x="0" y="637678"/>
            <a:chExt cx="4675186" cy="6015346"/>
          </a:xfrm>
        </p:grpSpPr>
        <p:sp>
          <p:nvSpPr>
            <p:cNvPr id="545" name="Line"/>
            <p:cNvSpPr/>
            <p:nvPr/>
          </p:nvSpPr>
          <p:spPr>
            <a:xfrm>
              <a:off x="0" y="3213982"/>
              <a:ext cx="170377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6" name="exp"/>
            <p:cNvSpPr/>
            <p:nvPr/>
          </p:nvSpPr>
          <p:spPr>
            <a:xfrm>
              <a:off x="408109" y="26427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4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exp</a:t>
              </a:r>
            </a:p>
          </p:txBody>
        </p:sp>
        <p:sp>
          <p:nvSpPr>
            <p:cNvPr id="547" name="6.05"/>
            <p:cNvSpPr/>
            <p:nvPr/>
          </p:nvSpPr>
          <p:spPr>
            <a:xfrm>
              <a:off x="2709826" y="1468256"/>
              <a:ext cx="18692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6.05</a:t>
              </a:r>
            </a:p>
          </p:txBody>
        </p:sp>
        <p:sp>
          <p:nvSpPr>
            <p:cNvPr id="548" name="22.2"/>
            <p:cNvSpPr/>
            <p:nvPr/>
          </p:nvSpPr>
          <p:spPr>
            <a:xfrm>
              <a:off x="2709826" y="2610911"/>
              <a:ext cx="18692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rgbClr val="0042A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22.2</a:t>
              </a:r>
            </a:p>
          </p:txBody>
        </p:sp>
        <p:sp>
          <p:nvSpPr>
            <p:cNvPr id="549" name="0.55"/>
            <p:cNvSpPr/>
            <p:nvPr/>
          </p:nvSpPr>
          <p:spPr>
            <a:xfrm>
              <a:off x="2709826" y="3756206"/>
              <a:ext cx="186928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chemeClr val="accent6">
                      <a:lumOff val="-8741"/>
                    </a:scheme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0.55</a:t>
              </a:r>
            </a:p>
          </p:txBody>
        </p:sp>
        <p:sp>
          <p:nvSpPr>
            <p:cNvPr id="550" name="probabilities…"/>
            <p:cNvSpPr/>
            <p:nvPr/>
          </p:nvSpPr>
          <p:spPr>
            <a:xfrm>
              <a:off x="3405186" y="6376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probabilities</a:t>
              </a:r>
            </a:p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must be &gt;= 0</a:t>
              </a:r>
            </a:p>
          </p:txBody>
        </p:sp>
        <p:sp>
          <p:nvSpPr>
            <p:cNvPr id="551" name="unnormalized…"/>
            <p:cNvSpPr/>
            <p:nvPr/>
          </p:nvSpPr>
          <p:spPr>
            <a:xfrm>
              <a:off x="3405186" y="53830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unnormalized</a:t>
              </a:r>
            </a:p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probabilities</a:t>
              </a:r>
            </a:p>
          </p:txBody>
        </p:sp>
        <p:sp>
          <p:nvSpPr>
            <p:cNvPr id="552" name="Rectangle"/>
            <p:cNvSpPr/>
            <p:nvPr/>
          </p:nvSpPr>
          <p:spPr>
            <a:xfrm>
              <a:off x="2211884" y="1483762"/>
              <a:ext cx="2386606" cy="330019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562" name="Group"/>
          <p:cNvGrpSpPr/>
          <p:nvPr/>
        </p:nvGrpSpPr>
        <p:grpSpPr>
          <a:xfrm>
            <a:off x="10337364" y="8306868"/>
            <a:ext cx="5871767" cy="6015348"/>
            <a:chOff x="0" y="637678"/>
            <a:chExt cx="5871765" cy="6015346"/>
          </a:xfrm>
        </p:grpSpPr>
        <p:sp>
          <p:nvSpPr>
            <p:cNvPr id="554" name="Line"/>
            <p:cNvSpPr/>
            <p:nvPr/>
          </p:nvSpPr>
          <p:spPr>
            <a:xfrm>
              <a:off x="26747" y="3131831"/>
              <a:ext cx="221357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5" name="normalize"/>
            <p:cNvSpPr/>
            <p:nvPr/>
          </p:nvSpPr>
          <p:spPr>
            <a:xfrm>
              <a:off x="0" y="2634073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 sz="4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normalize</a:t>
              </a:r>
            </a:p>
          </p:txBody>
        </p:sp>
        <p:sp>
          <p:nvSpPr>
            <p:cNvPr id="556" name="0.21"/>
            <p:cNvSpPr/>
            <p:nvPr/>
          </p:nvSpPr>
          <p:spPr>
            <a:xfrm>
              <a:off x="3510185" y="1468256"/>
              <a:ext cx="186928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0.21</a:t>
              </a:r>
            </a:p>
          </p:txBody>
        </p:sp>
        <p:sp>
          <p:nvSpPr>
            <p:cNvPr id="557" name="0.77"/>
            <p:cNvSpPr/>
            <p:nvPr/>
          </p:nvSpPr>
          <p:spPr>
            <a:xfrm>
              <a:off x="3338042" y="2649671"/>
              <a:ext cx="22135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just">
                <a:spcBef>
                  <a:spcPts val="1000"/>
                </a:spcBef>
                <a:defRPr>
                  <a:solidFill>
                    <a:srgbClr val="0042A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 0.77</a:t>
              </a:r>
            </a:p>
          </p:txBody>
        </p:sp>
        <p:sp>
          <p:nvSpPr>
            <p:cNvPr id="558" name="0.02"/>
            <p:cNvSpPr/>
            <p:nvPr/>
          </p:nvSpPr>
          <p:spPr>
            <a:xfrm>
              <a:off x="3552040" y="3756206"/>
              <a:ext cx="23197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chemeClr val="accent6">
                      <a:lumOff val="-8741"/>
                    </a:scheme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0.02</a:t>
              </a:r>
            </a:p>
          </p:txBody>
        </p:sp>
        <p:sp>
          <p:nvSpPr>
            <p:cNvPr id="559" name="probabilities…"/>
            <p:cNvSpPr/>
            <p:nvPr/>
          </p:nvSpPr>
          <p:spPr>
            <a:xfrm>
              <a:off x="4444827" y="63767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probabilities</a:t>
              </a:r>
            </a:p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must sum to 1</a:t>
              </a:r>
            </a:p>
          </p:txBody>
        </p:sp>
        <p:sp>
          <p:nvSpPr>
            <p:cNvPr id="560" name="probabilities"/>
            <p:cNvSpPr/>
            <p:nvPr/>
          </p:nvSpPr>
          <p:spPr>
            <a:xfrm>
              <a:off x="4444827" y="538302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probabilities</a:t>
              </a:r>
            </a:p>
          </p:txBody>
        </p:sp>
        <p:sp>
          <p:nvSpPr>
            <p:cNvPr id="561" name="Rectangle"/>
            <p:cNvSpPr/>
            <p:nvPr/>
          </p:nvSpPr>
          <p:spPr>
            <a:xfrm>
              <a:off x="3251525" y="1483763"/>
              <a:ext cx="2386607" cy="330019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63" name="Softmax function"/>
          <p:cNvSpPr/>
          <p:nvPr/>
        </p:nvSpPr>
        <p:spPr>
          <a:xfrm>
            <a:off x="13052623" y="2084622"/>
            <a:ext cx="2663176" cy="1330614"/>
          </a:xfrm>
          <a:prstGeom prst="roundRect">
            <a:avLst>
              <a:gd name="adj" fmla="val 14317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Softmax function</a:t>
            </a:r>
          </a:p>
        </p:txBody>
      </p:sp>
      <p:sp>
        <p:nvSpPr>
          <p:cNvPr id="564" name="Line"/>
          <p:cNvSpPr/>
          <p:nvPr/>
        </p:nvSpPr>
        <p:spPr>
          <a:xfrm>
            <a:off x="12173083" y="2677481"/>
            <a:ext cx="661047" cy="380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95" fill="norm" stroke="1" extrusionOk="0">
                <a:moveTo>
                  <a:pt x="21600" y="570"/>
                </a:moveTo>
                <a:cubicBezTo>
                  <a:pt x="16892" y="-805"/>
                  <a:pt x="11947" y="331"/>
                  <a:pt x="7917" y="3713"/>
                </a:cubicBezTo>
                <a:cubicBezTo>
                  <a:pt x="3343" y="7551"/>
                  <a:pt x="421" y="13855"/>
                  <a:pt x="0" y="20795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570" name="Group"/>
          <p:cNvGrpSpPr/>
          <p:nvPr/>
        </p:nvGrpSpPr>
        <p:grpSpPr>
          <a:xfrm>
            <a:off x="21238122" y="9065930"/>
            <a:ext cx="2463303" cy="5184770"/>
            <a:chOff x="272555" y="0"/>
            <a:chExt cx="2463302" cy="5184769"/>
          </a:xfrm>
        </p:grpSpPr>
        <p:sp>
          <p:nvSpPr>
            <p:cNvPr id="565" name="1.00"/>
            <p:cNvSpPr/>
            <p:nvPr/>
          </p:nvSpPr>
          <p:spPr>
            <a:xfrm>
              <a:off x="626149" y="0"/>
              <a:ext cx="167941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1.00</a:t>
              </a:r>
            </a:p>
          </p:txBody>
        </p:sp>
        <p:sp>
          <p:nvSpPr>
            <p:cNvPr id="566" name="0.00"/>
            <p:cNvSpPr/>
            <p:nvPr/>
          </p:nvSpPr>
          <p:spPr>
            <a:xfrm>
              <a:off x="626149" y="1143975"/>
              <a:ext cx="16794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just">
                <a:spcBef>
                  <a:spcPts val="1000"/>
                </a:spcBef>
                <a:defRPr>
                  <a:solidFill>
                    <a:srgbClr val="0042AA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0.00</a:t>
              </a:r>
            </a:p>
          </p:txBody>
        </p:sp>
        <p:sp>
          <p:nvSpPr>
            <p:cNvPr id="567" name="0.00"/>
            <p:cNvSpPr/>
            <p:nvPr/>
          </p:nvSpPr>
          <p:spPr>
            <a:xfrm>
              <a:off x="626149" y="2287950"/>
              <a:ext cx="167941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spAutoFit/>
            </a:bodyPr>
            <a:lstStyle>
              <a:lvl1pPr algn="l">
                <a:spcBef>
                  <a:spcPts val="1000"/>
                </a:spcBef>
                <a:defRPr>
                  <a:solidFill>
                    <a:schemeClr val="accent6">
                      <a:lumOff val="-8741"/>
                    </a:schemeClr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0.00</a:t>
              </a:r>
            </a:p>
          </p:txBody>
        </p:sp>
        <p:sp>
          <p:nvSpPr>
            <p:cNvPr id="568" name="correct (gold)…"/>
            <p:cNvSpPr/>
            <p:nvPr/>
          </p:nvSpPr>
          <p:spPr>
            <a:xfrm>
              <a:off x="1465857" y="391476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correct (gold)</a:t>
              </a:r>
            </a:p>
            <a:p>
              <a:pPr>
                <a:defRPr sz="4000">
                  <a:latin typeface="+mj-lt"/>
                  <a:ea typeface="+mj-ea"/>
                  <a:cs typeface="+mj-cs"/>
                  <a:sym typeface="Calibri"/>
                </a:defRPr>
              </a:pPr>
              <a:r>
                <a:t>probabilities</a:t>
              </a:r>
            </a:p>
          </p:txBody>
        </p:sp>
        <p:sp>
          <p:nvSpPr>
            <p:cNvPr id="569" name="Rectangle"/>
            <p:cNvSpPr/>
            <p:nvPr/>
          </p:nvSpPr>
          <p:spPr>
            <a:xfrm>
              <a:off x="272555" y="15507"/>
              <a:ext cx="2386606" cy="330019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71" name="too many drug trials,…"/>
          <p:cNvSpPr txBox="1"/>
          <p:nvPr/>
        </p:nvSpPr>
        <p:spPr>
          <a:xfrm>
            <a:off x="285986" y="7567765"/>
            <a:ext cx="4685688" cy="1402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spcBef>
                <a:spcPts val="1000"/>
              </a:spcBef>
              <a:defRPr i="1" sz="4000">
                <a:latin typeface="+mj-lt"/>
                <a:ea typeface="+mj-ea"/>
                <a:cs typeface="+mj-cs"/>
                <a:sym typeface="Calibri"/>
              </a:defRPr>
            </a:pPr>
            <a:r>
              <a:t>too many drug trials, </a:t>
            </a:r>
          </a:p>
          <a:p>
            <a:pPr>
              <a:spcBef>
                <a:spcPts val="1000"/>
              </a:spcBef>
              <a:defRPr i="1" sz="4000">
                <a:latin typeface="+mj-lt"/>
                <a:ea typeface="+mj-ea"/>
                <a:cs typeface="+mj-cs"/>
                <a:sym typeface="Calibri"/>
              </a:defRPr>
            </a:pPr>
            <a:r>
              <a:t>too few patients</a:t>
            </a:r>
          </a:p>
        </p:txBody>
      </p:sp>
      <p:grpSp>
        <p:nvGrpSpPr>
          <p:cNvPr id="577" name="Group"/>
          <p:cNvGrpSpPr/>
          <p:nvPr/>
        </p:nvGrpSpPr>
        <p:grpSpPr>
          <a:xfrm>
            <a:off x="16595554" y="10306213"/>
            <a:ext cx="4378956" cy="2004506"/>
            <a:chOff x="0" y="326528"/>
            <a:chExt cx="4378955" cy="2004505"/>
          </a:xfrm>
        </p:grpSpPr>
        <p:grpSp>
          <p:nvGrpSpPr>
            <p:cNvPr id="575" name="Group"/>
            <p:cNvGrpSpPr/>
            <p:nvPr/>
          </p:nvGrpSpPr>
          <p:grpSpPr>
            <a:xfrm>
              <a:off x="150798" y="326528"/>
              <a:ext cx="4228158" cy="2004507"/>
              <a:chOff x="0" y="326528"/>
              <a:chExt cx="4228156" cy="2004505"/>
            </a:xfrm>
          </p:grpSpPr>
          <p:sp>
            <p:nvSpPr>
              <p:cNvPr id="572" name="Line"/>
              <p:cNvSpPr/>
              <p:nvPr/>
            </p:nvSpPr>
            <p:spPr>
              <a:xfrm>
                <a:off x="0" y="816008"/>
                <a:ext cx="3910162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73" name="compare"/>
              <p:cNvSpPr/>
              <p:nvPr/>
            </p:nvSpPr>
            <p:spPr>
              <a:xfrm>
                <a:off x="968449" y="326528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 algn="l">
                  <a:spcBef>
                    <a:spcPts val="1000"/>
                  </a:spcBef>
                  <a:defRPr sz="4000"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pPr/>
                <a:r>
                  <a:t>compare</a:t>
                </a:r>
              </a:p>
            </p:txBody>
          </p:sp>
          <p:pic>
            <p:nvPicPr>
              <p:cNvPr id="57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51968" t="0" r="0" b="0"/>
              <a:stretch>
                <a:fillRect/>
              </a:stretch>
            </p:blipFill>
            <p:spPr>
              <a:xfrm>
                <a:off x="2044554" y="1146065"/>
                <a:ext cx="2183603" cy="11849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7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76194" b="0"/>
            <a:stretch>
              <a:fillRect/>
            </a:stretch>
          </p:blipFill>
          <p:spPr>
            <a:xfrm>
              <a:off x="0" y="1354678"/>
              <a:ext cx="2228098" cy="974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8" name="log(0.21) =  - 1.56"/>
          <p:cNvSpPr txBox="1"/>
          <p:nvPr/>
        </p:nvSpPr>
        <p:spPr>
          <a:xfrm>
            <a:off x="16906795" y="9109792"/>
            <a:ext cx="3756473" cy="65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4000"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log(0.21) =  - 1.56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3" grpId="6"/>
      <p:bldP build="whole" bldLvl="1" animBg="1" rev="0" advAuto="0" spid="543" grpId="5"/>
      <p:bldP build="whole" bldLvl="1" animBg="1" rev="0" advAuto="0" spid="564" grpId="2"/>
      <p:bldP build="whole" bldLvl="1" animBg="1" rev="0" advAuto="0" spid="563" grpId="1"/>
      <p:bldP build="whole" bldLvl="1" animBg="1" rev="0" advAuto="0" spid="571" grpId="4"/>
      <p:bldP build="whole" bldLvl="1" animBg="1" rev="0" advAuto="0" spid="544" grpId="3"/>
      <p:bldP build="whole" bldLvl="1" animBg="1" rev="0" advAuto="0" spid="570" grpId="8"/>
      <p:bldP build="whole" bldLvl="1" animBg="1" rev="0" advAuto="0" spid="577" grpId="9"/>
      <p:bldP build="whole" bldLvl="1" animBg="1" rev="0" advAuto="0" spid="578" grpId="10"/>
      <p:bldP build="whole" bldLvl="1" animBg="1" rev="0" advAuto="0" spid="562" grpId="7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Multiclass Logistic Regress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Logistic Regression</a:t>
            </a:r>
          </a:p>
        </p:txBody>
      </p:sp>
      <p:sp>
        <p:nvSpPr>
          <p:cNvPr id="583" name="Training: maximize"/>
          <p:cNvSpPr txBox="1"/>
          <p:nvPr/>
        </p:nvSpPr>
        <p:spPr>
          <a:xfrm>
            <a:off x="942531" y="2349322"/>
            <a:ext cx="659443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Training: maximize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2045693"/>
            <a:ext cx="7676389" cy="20008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8" name="Group"/>
          <p:cNvGrpSpPr/>
          <p:nvPr/>
        </p:nvGrpSpPr>
        <p:grpSpPr>
          <a:xfrm>
            <a:off x="1523001" y="4897455"/>
            <a:ext cx="21403324" cy="9424805"/>
            <a:chOff x="0" y="447352"/>
            <a:chExt cx="21403323" cy="9424803"/>
          </a:xfrm>
        </p:grpSpPr>
        <p:pic>
          <p:nvPicPr>
            <p:cNvPr id="58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8363" r="0" b="0"/>
            <a:stretch>
              <a:fillRect/>
            </a:stretch>
          </p:blipFill>
          <p:spPr>
            <a:xfrm>
              <a:off x="1558327" y="1039118"/>
              <a:ext cx="14716276" cy="7906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6" name="i.e. minimize negative log likelihood (NLL) or cross-entropy loss"/>
            <p:cNvSpPr/>
            <p:nvPr/>
          </p:nvSpPr>
          <p:spPr>
            <a:xfrm>
              <a:off x="0" y="44735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buClr>
                  <a:schemeClr val="accent4">
                    <a:satOff val="1488"/>
                    <a:lumOff val="-7242"/>
                  </a:schemeClr>
                </a:buClr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i.e. minimize negative log likelihood (NLL) or cross-entropy loss</a:t>
              </a:r>
            </a:p>
          </p:txBody>
        </p:sp>
        <p:sp>
          <p:nvSpPr>
            <p:cNvPr id="587" name="Image credit: Micheleen Harris"/>
            <p:cNvSpPr/>
            <p:nvPr/>
          </p:nvSpPr>
          <p:spPr>
            <a:xfrm>
              <a:off x="20133323" y="860215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Image credit: Micheleen Harris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4" grpId="1"/>
      <p:bldP build="whole" bldLvl="1" animBg="1" rev="0" advAuto="0" spid="583" grpId="2"/>
      <p:bldP build="whole" bldLvl="1" animBg="1" rev="0" advAuto="0" spid="588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Multiclass Logistic Regress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Logistic Regression</a:t>
            </a:r>
          </a:p>
        </p:txBody>
      </p:sp>
      <p:sp>
        <p:nvSpPr>
          <p:cNvPr id="593" name="sum over output space to normalize"/>
          <p:cNvSpPr txBox="1"/>
          <p:nvPr/>
        </p:nvSpPr>
        <p:spPr>
          <a:xfrm>
            <a:off x="1746082" y="5566285"/>
            <a:ext cx="6622195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sum over output space to normalize</a:t>
            </a:r>
          </a:p>
        </p:txBody>
      </p:sp>
      <p:sp>
        <p:nvSpPr>
          <p:cNvPr id="594" name="Line"/>
          <p:cNvSpPr/>
          <p:nvPr/>
        </p:nvSpPr>
        <p:spPr>
          <a:xfrm flipV="1">
            <a:off x="5234302" y="5288951"/>
            <a:ext cx="374946" cy="374947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5" name="Training: maximize"/>
          <p:cNvSpPr txBox="1"/>
          <p:nvPr/>
        </p:nvSpPr>
        <p:spPr>
          <a:xfrm>
            <a:off x="989695" y="9015225"/>
            <a:ext cx="662219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Training: maximize</a:t>
            </a:r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9430" y="10797489"/>
            <a:ext cx="13624667" cy="2052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4146" y="8653987"/>
            <a:ext cx="7676389" cy="2000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223" y="2939264"/>
            <a:ext cx="11836698" cy="2144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6" grpId="3"/>
      <p:bldP build="whole" bldLvl="1" animBg="1" rev="0" advAuto="0" spid="597" grpId="1"/>
      <p:bldP build="whole" bldLvl="1" animBg="1" rev="0" advAuto="0" spid="59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Training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Training</a:t>
            </a:r>
          </a:p>
        </p:txBody>
      </p:sp>
      <p:sp>
        <p:nvSpPr>
          <p:cNvPr id="603" name="Multiclass logistic regression"/>
          <p:cNvSpPr txBox="1"/>
          <p:nvPr/>
        </p:nvSpPr>
        <p:spPr>
          <a:xfrm>
            <a:off x="905575" y="2550114"/>
            <a:ext cx="2217600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Multiclass logistic regression</a:t>
            </a:r>
          </a:p>
        </p:txBody>
      </p:sp>
      <p:sp>
        <p:nvSpPr>
          <p:cNvPr id="604" name="Likelihood"/>
          <p:cNvSpPr txBox="1"/>
          <p:nvPr/>
        </p:nvSpPr>
        <p:spPr>
          <a:xfrm>
            <a:off x="1066359" y="4823165"/>
            <a:ext cx="22176009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Likelihood 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2729" y="4836829"/>
            <a:ext cx="15459924" cy="1609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6288" y="6705518"/>
            <a:ext cx="18192252" cy="2080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32311" y="11241392"/>
            <a:ext cx="13292056" cy="1725412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gold feature value"/>
          <p:cNvSpPr txBox="1"/>
          <p:nvPr/>
        </p:nvSpPr>
        <p:spPr>
          <a:xfrm>
            <a:off x="7945410" y="12588194"/>
            <a:ext cx="5538367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gold feature value</a:t>
            </a:r>
          </a:p>
        </p:txBody>
      </p:sp>
      <p:sp>
        <p:nvSpPr>
          <p:cNvPr id="609" name="model’s expectation of feature value"/>
          <p:cNvSpPr txBox="1"/>
          <p:nvPr/>
        </p:nvSpPr>
        <p:spPr>
          <a:xfrm>
            <a:off x="17138591" y="11381651"/>
            <a:ext cx="751607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model’s expectation of feature value</a:t>
            </a:r>
          </a:p>
        </p:txBody>
      </p:sp>
      <p:sp>
        <p:nvSpPr>
          <p:cNvPr id="610" name="Rectangle"/>
          <p:cNvSpPr/>
          <p:nvPr/>
        </p:nvSpPr>
        <p:spPr>
          <a:xfrm>
            <a:off x="3363010" y="6660301"/>
            <a:ext cx="19536092" cy="2344079"/>
          </a:xfrm>
          <a:prstGeom prst="rect">
            <a:avLst/>
          </a:prstGeom>
          <a:solidFill>
            <a:srgbClr val="FFFFFF">
              <a:alpha val="75336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61979" y="2063166"/>
            <a:ext cx="11836699" cy="2144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14917" y="9178225"/>
            <a:ext cx="16132783" cy="208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0" grpId="2"/>
      <p:bldP build="whole" bldLvl="1" animBg="1" rev="0" advAuto="0" spid="608" grpId="5"/>
      <p:bldP build="whole" bldLvl="1" animBg="1" rev="0" advAuto="0" spid="606" grpId="1"/>
      <p:bldP build="whole" bldLvl="1" animBg="1" rev="0" advAuto="0" spid="612" grpId="3"/>
      <p:bldP build="whole" bldLvl="1" animBg="1" rev="0" advAuto="0" spid="607" grpId="4"/>
      <p:bldP build="whole" bldLvl="1" animBg="1" rev="0" advAuto="0" spid="609" grpId="6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raining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Training</a:t>
            </a:r>
          </a:p>
        </p:txBody>
      </p:sp>
      <p:sp>
        <p:nvSpPr>
          <p:cNvPr id="617" name="too many drug trials, too few patients"/>
          <p:cNvSpPr txBox="1"/>
          <p:nvPr/>
        </p:nvSpPr>
        <p:spPr>
          <a:xfrm>
            <a:off x="1054884" y="4366595"/>
            <a:ext cx="1244684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too many drug trials, too few patients</a:t>
            </a:r>
          </a:p>
        </p:txBody>
      </p:sp>
      <p:sp>
        <p:nvSpPr>
          <p:cNvPr id="618" name="[1, 1, 0, 0, 0, 0, 0, 0, 0]"/>
          <p:cNvSpPr txBox="1"/>
          <p:nvPr/>
        </p:nvSpPr>
        <p:spPr>
          <a:xfrm>
            <a:off x="6866282" y="5443682"/>
            <a:ext cx="6535395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1, 1, 0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0, 0, 0,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sp>
        <p:nvSpPr>
          <p:cNvPr id="619" name="[0, 0, 0, 1, 1, 0, 0, 0, 0]"/>
          <p:cNvSpPr txBox="1"/>
          <p:nvPr/>
        </p:nvSpPr>
        <p:spPr>
          <a:xfrm>
            <a:off x="6929782" y="6663077"/>
            <a:ext cx="6408395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0, 0, 0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1, 1, 0,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pic>
        <p:nvPicPr>
          <p:cNvPr id="6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702" y="5602791"/>
            <a:ext cx="5740325" cy="687354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Health"/>
          <p:cNvSpPr txBox="1"/>
          <p:nvPr/>
        </p:nvSpPr>
        <p:spPr>
          <a:xfrm>
            <a:off x="3618926" y="5411457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4702" y="6812838"/>
            <a:ext cx="5740325" cy="68735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Sports"/>
          <p:cNvSpPr txBox="1"/>
          <p:nvPr/>
        </p:nvSpPr>
        <p:spPr>
          <a:xfrm>
            <a:off x="3672341" y="6601334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624" name="y* ="/>
          <p:cNvSpPr txBox="1"/>
          <p:nvPr/>
        </p:nvSpPr>
        <p:spPr>
          <a:xfrm>
            <a:off x="14517944" y="4281151"/>
            <a:ext cx="486832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i="1"/>
              <a:t>y</a:t>
            </a:r>
            <a:r>
              <a:t>* =</a:t>
            </a:r>
          </a:p>
        </p:txBody>
      </p:sp>
      <p:sp>
        <p:nvSpPr>
          <p:cNvPr id="625" name="Health"/>
          <p:cNvSpPr txBox="1"/>
          <p:nvPr/>
        </p:nvSpPr>
        <p:spPr>
          <a:xfrm>
            <a:off x="15883794" y="4311636"/>
            <a:ext cx="2136627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626" name="Pw(y|x) = [0.21, 0.77, 0.02]"/>
          <p:cNvSpPr txBox="1"/>
          <p:nvPr/>
        </p:nvSpPr>
        <p:spPr>
          <a:xfrm>
            <a:off x="14550814" y="5767556"/>
            <a:ext cx="1019746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</a:t>
            </a:r>
            <a:r>
              <a:rPr baseline="-5999" i="1"/>
              <a:t>w</a:t>
            </a:r>
            <a:r>
              <a:t>(</a:t>
            </a:r>
            <a:r>
              <a:rPr i="1"/>
              <a:t>y</a:t>
            </a:r>
            <a:r>
              <a:t>|</a:t>
            </a:r>
            <a:r>
              <a:rPr i="1"/>
              <a:t>x</a:t>
            </a:r>
            <a:r>
              <a:t>) = [</a:t>
            </a:r>
            <a:r>
              <a:rPr>
                <a:solidFill>
                  <a:srgbClr val="941100"/>
                </a:solidFill>
              </a:rPr>
              <a:t>0.21</a:t>
            </a:r>
            <a:r>
              <a:t>, </a:t>
            </a:r>
            <a:r>
              <a:rPr>
                <a:solidFill>
                  <a:srgbClr val="0042AA"/>
                </a:solidFill>
              </a:rPr>
              <a:t>0.77</a:t>
            </a:r>
            <a:r>
              <a:t>,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0.02</a:t>
            </a:r>
            <a:r>
              <a:t>]</a:t>
            </a:r>
          </a:p>
        </p:txBody>
      </p:sp>
      <p:pic>
        <p:nvPicPr>
          <p:cNvPr id="6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092" y="2225155"/>
            <a:ext cx="15755423" cy="203162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[1, 1, 0, 0, 0, 0, 0, 0, 0]"/>
          <p:cNvSpPr txBox="1"/>
          <p:nvPr/>
        </p:nvSpPr>
        <p:spPr>
          <a:xfrm>
            <a:off x="4152517" y="7852096"/>
            <a:ext cx="6535395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1, 1, 0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0, 0, 0,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sp>
        <p:nvSpPr>
          <p:cNvPr id="629" name="— 0.21 [1, 1, 0, 0, 0, 0, 0, 0, 0]"/>
          <p:cNvSpPr txBox="1"/>
          <p:nvPr/>
        </p:nvSpPr>
        <p:spPr>
          <a:xfrm>
            <a:off x="10366457" y="7852096"/>
            <a:ext cx="9789753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— </a:t>
            </a:r>
            <a:r>
              <a:rPr>
                <a:solidFill>
                  <a:srgbClr val="941100"/>
                </a:solidFill>
              </a:rPr>
              <a:t>0.21</a:t>
            </a:r>
            <a:r>
              <a:t> [</a:t>
            </a:r>
            <a:r>
              <a:rPr>
                <a:solidFill>
                  <a:srgbClr val="941100"/>
                </a:solidFill>
              </a:rPr>
              <a:t>1, 1, 0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0, 0, 0,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sp>
        <p:nvSpPr>
          <p:cNvPr id="630" name="— 0.77 [0, 0, 0, 1, 1, 0, 0, 0, 0]"/>
          <p:cNvSpPr txBox="1"/>
          <p:nvPr/>
        </p:nvSpPr>
        <p:spPr>
          <a:xfrm>
            <a:off x="5481728" y="8678778"/>
            <a:ext cx="9789753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— </a:t>
            </a:r>
            <a:r>
              <a:rPr>
                <a:solidFill>
                  <a:srgbClr val="0042AA"/>
                </a:solidFill>
              </a:rPr>
              <a:t>0.77</a:t>
            </a:r>
            <a:r>
              <a:t> [</a:t>
            </a:r>
            <a:r>
              <a:rPr>
                <a:solidFill>
                  <a:srgbClr val="941100"/>
                </a:solidFill>
              </a:rPr>
              <a:t>0, 0, 0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1, 1, 0,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0, 0, 0</a:t>
            </a:r>
            <a:r>
              <a:t>]</a:t>
            </a:r>
          </a:p>
        </p:txBody>
      </p:sp>
      <p:sp>
        <p:nvSpPr>
          <p:cNvPr id="631" name="— 0.02 [0, 0, 0, 0, 0, 0, 1, 1, 0]"/>
          <p:cNvSpPr txBox="1"/>
          <p:nvPr/>
        </p:nvSpPr>
        <p:spPr>
          <a:xfrm>
            <a:off x="13985716" y="8678778"/>
            <a:ext cx="9789753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—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0.02</a:t>
            </a:r>
            <a:r>
              <a:t> [</a:t>
            </a:r>
            <a:r>
              <a:rPr>
                <a:solidFill>
                  <a:srgbClr val="941100"/>
                </a:solidFill>
              </a:rPr>
              <a:t>0, 0, 0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0, 0, 0,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1, 1, 0</a:t>
            </a:r>
            <a:r>
              <a:t>]</a:t>
            </a:r>
          </a:p>
        </p:txBody>
      </p:sp>
      <p:sp>
        <p:nvSpPr>
          <p:cNvPr id="632" name="= [0.79, 0.79, 0, -0.77, -0.77, 0, -0.02, -0.02, 0]"/>
          <p:cNvSpPr txBox="1"/>
          <p:nvPr/>
        </p:nvSpPr>
        <p:spPr>
          <a:xfrm>
            <a:off x="4177505" y="9789306"/>
            <a:ext cx="14316290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= [</a:t>
            </a:r>
            <a:r>
              <a:rPr>
                <a:solidFill>
                  <a:srgbClr val="941100"/>
                </a:solidFill>
              </a:rPr>
              <a:t>0.79, 0.79, 0</a:t>
            </a:r>
            <a:r>
              <a:t>, -</a:t>
            </a:r>
            <a:r>
              <a:rPr>
                <a:solidFill>
                  <a:srgbClr val="0042AA"/>
                </a:solidFill>
              </a:rPr>
              <a:t>0.77, -0.77,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-0.02, -0.02, 0</a:t>
            </a:r>
            <a:r>
              <a:t>]</a:t>
            </a:r>
          </a:p>
        </p:txBody>
      </p:sp>
      <p:sp>
        <p:nvSpPr>
          <p:cNvPr id="633" name="gradient:"/>
          <p:cNvSpPr txBox="1"/>
          <p:nvPr/>
        </p:nvSpPr>
        <p:spPr>
          <a:xfrm>
            <a:off x="932798" y="7733627"/>
            <a:ext cx="10197461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gradient:</a:t>
            </a:r>
          </a:p>
        </p:txBody>
      </p:sp>
      <p:sp>
        <p:nvSpPr>
          <p:cNvPr id="634" name="[1.3, 0.9, -5, 3.2, -0.1, 0, 1.1, -1.7, -1.3]"/>
          <p:cNvSpPr txBox="1"/>
          <p:nvPr/>
        </p:nvSpPr>
        <p:spPr>
          <a:xfrm>
            <a:off x="318316" y="11501100"/>
            <a:ext cx="11426425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[</a:t>
            </a:r>
            <a:r>
              <a:rPr>
                <a:solidFill>
                  <a:srgbClr val="941100"/>
                </a:solidFill>
              </a:rPr>
              <a:t>1.3, 0.9, -5</a:t>
            </a:r>
            <a:r>
              <a:t>, </a:t>
            </a:r>
            <a:r>
              <a:rPr>
                <a:solidFill>
                  <a:srgbClr val="0042AA"/>
                </a:solidFill>
              </a:rPr>
              <a:t>3.2, -0.1,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1.1, -1.7, -1.3</a:t>
            </a:r>
            <a:r>
              <a:t>]</a:t>
            </a:r>
          </a:p>
        </p:txBody>
      </p:sp>
      <p:sp>
        <p:nvSpPr>
          <p:cNvPr id="635" name="+ [0.79, 0.79, 0, -0.77, -0.77, 0, -0.02, -0.02, 0]"/>
          <p:cNvSpPr txBox="1"/>
          <p:nvPr/>
        </p:nvSpPr>
        <p:spPr>
          <a:xfrm>
            <a:off x="10764565" y="11501100"/>
            <a:ext cx="14316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+ [</a:t>
            </a:r>
            <a:r>
              <a:rPr>
                <a:solidFill>
                  <a:srgbClr val="941100"/>
                </a:solidFill>
              </a:rPr>
              <a:t>0.79, 0.79, 0</a:t>
            </a:r>
            <a:r>
              <a:t>, -</a:t>
            </a:r>
            <a:r>
              <a:rPr>
                <a:solidFill>
                  <a:srgbClr val="0042AA"/>
                </a:solidFill>
              </a:rPr>
              <a:t>0.77, -0.77,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-0.02, -0.02, 0</a:t>
            </a:r>
            <a:r>
              <a:t>]</a:t>
            </a:r>
          </a:p>
        </p:txBody>
      </p:sp>
      <p:sp>
        <p:nvSpPr>
          <p:cNvPr id="636" name="= [2.09, 1.69, 0, 2.43, -0.87, 0, 1.08, -1.72, 0]"/>
          <p:cNvSpPr txBox="1"/>
          <p:nvPr/>
        </p:nvSpPr>
        <p:spPr>
          <a:xfrm>
            <a:off x="1548492" y="12255055"/>
            <a:ext cx="14316290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pPr>
            <a:r>
              <a:t>= [</a:t>
            </a:r>
            <a:r>
              <a:rPr>
                <a:solidFill>
                  <a:srgbClr val="941100"/>
                </a:solidFill>
              </a:rPr>
              <a:t>2.09, 1.69, 0</a:t>
            </a:r>
            <a:r>
              <a:t>, </a:t>
            </a:r>
            <a:r>
              <a:rPr>
                <a:solidFill>
                  <a:srgbClr val="0042AA"/>
                </a:solidFill>
              </a:rPr>
              <a:t>2.43, -0.87, 0,</a:t>
            </a:r>
            <a:r>
              <a:t>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1.08, -1.72, 0</a:t>
            </a:r>
            <a:r>
              <a:t>]</a:t>
            </a:r>
          </a:p>
        </p:txBody>
      </p:sp>
      <p:sp>
        <p:nvSpPr>
          <p:cNvPr id="637" name="new Pw(y|x) = [0.89, 0.10, 0.01]"/>
          <p:cNvSpPr txBox="1"/>
          <p:nvPr/>
        </p:nvSpPr>
        <p:spPr>
          <a:xfrm>
            <a:off x="14802888" y="12681824"/>
            <a:ext cx="1019746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new P</a:t>
            </a:r>
            <a:r>
              <a:rPr baseline="-5999" i="1"/>
              <a:t>w</a:t>
            </a:r>
            <a:r>
              <a:t>(</a:t>
            </a:r>
            <a:r>
              <a:rPr i="1"/>
              <a:t>y</a:t>
            </a:r>
            <a:r>
              <a:t>|</a:t>
            </a:r>
            <a:r>
              <a:rPr i="1"/>
              <a:t>x</a:t>
            </a:r>
            <a:r>
              <a:t>) = [</a:t>
            </a:r>
            <a:r>
              <a:rPr>
                <a:solidFill>
                  <a:srgbClr val="941100"/>
                </a:solidFill>
              </a:rPr>
              <a:t>0.89</a:t>
            </a:r>
            <a:r>
              <a:t>, </a:t>
            </a:r>
            <a:r>
              <a:rPr>
                <a:solidFill>
                  <a:srgbClr val="0042AA"/>
                </a:solidFill>
              </a:rPr>
              <a:t>0.10</a:t>
            </a:r>
            <a:r>
              <a:t>,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0.01</a:t>
            </a:r>
            <a:r>
              <a:t>]</a:t>
            </a:r>
          </a:p>
        </p:txBody>
      </p:sp>
      <p:sp>
        <p:nvSpPr>
          <p:cNvPr id="638" name="Line"/>
          <p:cNvSpPr/>
          <p:nvPr/>
        </p:nvSpPr>
        <p:spPr>
          <a:xfrm rot="14133798">
            <a:off x="13918434" y="12938308"/>
            <a:ext cx="661047" cy="380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95" fill="norm" stroke="1" extrusionOk="0">
                <a:moveTo>
                  <a:pt x="21600" y="570"/>
                </a:moveTo>
                <a:cubicBezTo>
                  <a:pt x="16892" y="-805"/>
                  <a:pt x="11947" y="331"/>
                  <a:pt x="7917" y="3713"/>
                </a:cubicBezTo>
                <a:cubicBezTo>
                  <a:pt x="3343" y="7551"/>
                  <a:pt x="421" y="13855"/>
                  <a:pt x="0" y="20795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641" name="Group"/>
          <p:cNvGrpSpPr/>
          <p:nvPr/>
        </p:nvGrpSpPr>
        <p:grpSpPr>
          <a:xfrm>
            <a:off x="989825" y="10711284"/>
            <a:ext cx="3340618" cy="1678981"/>
            <a:chOff x="0" y="38372"/>
            <a:chExt cx="3340617" cy="1678979"/>
          </a:xfrm>
        </p:grpSpPr>
        <p:sp>
          <p:nvSpPr>
            <p:cNvPr id="639" name="update      :"/>
            <p:cNvSpPr/>
            <p:nvPr/>
          </p:nvSpPr>
          <p:spPr>
            <a:xfrm>
              <a:off x="0" y="447352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spcBef>
                  <a:spcPts val="1000"/>
                </a:spcBef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update      :</a:t>
              </a:r>
            </a:p>
          </p:txBody>
        </p:sp>
        <p:pic>
          <p:nvPicPr>
            <p:cNvPr id="64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83250" b="0"/>
            <a:stretch>
              <a:fillRect/>
            </a:stretch>
          </p:blipFill>
          <p:spPr>
            <a:xfrm>
              <a:off x="2332446" y="38372"/>
              <a:ext cx="1008172" cy="818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5" grpId="10"/>
      <p:bldP build="whole" bldLvl="1" animBg="1" rev="0" advAuto="0" spid="628" grpId="3"/>
      <p:bldP build="whole" bldLvl="1" animBg="1" rev="0" advAuto="0" spid="638" grpId="13"/>
      <p:bldP build="whole" bldLvl="1" animBg="1" rev="0" advAuto="0" spid="626" grpId="1"/>
      <p:bldP build="whole" bldLvl="1" animBg="1" rev="0" advAuto="0" spid="641" grpId="8"/>
      <p:bldP build="whole" bldLvl="1" animBg="1" rev="0" advAuto="0" spid="629" grpId="4"/>
      <p:bldP build="whole" bldLvl="1" animBg="1" rev="0" advAuto="0" spid="634" grpId="9"/>
      <p:bldP build="whole" bldLvl="1" animBg="1" rev="0" advAuto="0" spid="630" grpId="5"/>
      <p:bldP build="whole" bldLvl="1" animBg="1" rev="0" advAuto="0" spid="631" grpId="6"/>
      <p:bldP build="whole" bldLvl="1" animBg="1" rev="0" advAuto="0" spid="637" grpId="12"/>
      <p:bldP build="whole" bldLvl="1" animBg="1" rev="0" advAuto="0" spid="633" grpId="2"/>
      <p:bldP build="whole" bldLvl="1" animBg="1" rev="0" advAuto="0" spid="632" grpId="7"/>
      <p:bldP build="whole" bldLvl="1" animBg="1" rev="0" advAuto="0" spid="636" grpId="1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all: Binary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Recall: Binary Classification</a:t>
            </a:r>
          </a:p>
        </p:txBody>
      </p:sp>
      <p:sp>
        <p:nvSpPr>
          <p:cNvPr id="148" name="Logistic regression:"/>
          <p:cNvSpPr txBox="1"/>
          <p:nvPr/>
        </p:nvSpPr>
        <p:spPr>
          <a:xfrm>
            <a:off x="905575" y="2550114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Logistic regression: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215" y="2140746"/>
            <a:ext cx="12304336" cy="198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Gradient (unregularized):"/>
          <p:cNvSpPr txBox="1"/>
          <p:nvPr/>
        </p:nvSpPr>
        <p:spPr>
          <a:xfrm>
            <a:off x="1413575" y="5910262"/>
            <a:ext cx="902292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Gradient (unregularized):</a:t>
            </a:r>
          </a:p>
        </p:txBody>
      </p:sp>
      <p:sp>
        <p:nvSpPr>
          <p:cNvPr id="151" name="SVM: quadratic program to minimize weight vector norm w/slack"/>
          <p:cNvSpPr txBox="1"/>
          <p:nvPr/>
        </p:nvSpPr>
        <p:spPr>
          <a:xfrm>
            <a:off x="905575" y="7426914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SVM: quadratic program to minimize weight vector norm w/slack</a:t>
            </a:r>
          </a:p>
        </p:txBody>
      </p:sp>
      <p:sp>
        <p:nvSpPr>
          <p:cNvPr id="152" name="Decision rule:"/>
          <p:cNvSpPr txBox="1"/>
          <p:nvPr/>
        </p:nvSpPr>
        <p:spPr>
          <a:xfrm>
            <a:off x="1413575" y="4513262"/>
            <a:ext cx="423336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Decision rule: </a:t>
            </a:r>
          </a:p>
        </p:txBody>
      </p:sp>
      <p:sp>
        <p:nvSpPr>
          <p:cNvPr id="153" name="Decision rule:"/>
          <p:cNvSpPr txBox="1"/>
          <p:nvPr/>
        </p:nvSpPr>
        <p:spPr>
          <a:xfrm>
            <a:off x="1413575" y="8780462"/>
            <a:ext cx="423336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Decision rule: 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74134" y="8826772"/>
            <a:ext cx="2948295" cy="829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52715" y="4600872"/>
            <a:ext cx="10375901" cy="95567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(Sub)gradient (unregularized): 0 if correct with margin of 1, else"/>
          <p:cNvSpPr txBox="1"/>
          <p:nvPr/>
        </p:nvSpPr>
        <p:spPr>
          <a:xfrm>
            <a:off x="1413575" y="10086565"/>
            <a:ext cx="2067500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(Sub)gradient (unregularized): 0 if correct with margin of 1, else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6845" y="6050188"/>
            <a:ext cx="6436775" cy="85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05914" y="10278380"/>
            <a:ext cx="3229844" cy="829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3" grpId="6"/>
      <p:bldP build="whole" bldLvl="1" animBg="1" rev="0" advAuto="0" spid="154" grpId="7"/>
      <p:bldP build="whole" bldLvl="1" animBg="1" rev="0" advAuto="0" spid="155" grpId="2"/>
      <p:bldP build="whole" bldLvl="1" animBg="1" rev="0" advAuto="0" spid="150" grpId="3"/>
      <p:bldP build="whole" bldLvl="1" animBg="1" rev="0" advAuto="0" spid="156" grpId="8"/>
      <p:bldP build="whole" bldLvl="1" animBg="1" rev="0" advAuto="0" spid="151" grpId="5"/>
      <p:bldP build="whole" bldLvl="1" animBg="1" rev="0" advAuto="0" spid="157" grpId="4"/>
      <p:bldP build="whole" bldLvl="1" animBg="1" rev="0" advAuto="0" spid="158" grpId="9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Logistic Regression: Summary"/>
          <p:cNvSpPr txBox="1"/>
          <p:nvPr>
            <p:ph type="title"/>
          </p:nvPr>
        </p:nvSpPr>
        <p:spPr>
          <a:xfrm>
            <a:off x="4451163" y="-142875"/>
            <a:ext cx="15481674" cy="2339579"/>
          </a:xfrm>
          <a:prstGeom prst="rect">
            <a:avLst/>
          </a:prstGeom>
        </p:spPr>
        <p:txBody>
          <a:bodyPr/>
          <a:lstStyle/>
          <a:p>
            <a:pPr/>
            <a:r>
              <a:t>Logistic Regression: Summary</a:t>
            </a:r>
          </a:p>
        </p:txBody>
      </p:sp>
      <p:sp>
        <p:nvSpPr>
          <p:cNvPr id="644" name="Model:"/>
          <p:cNvSpPr txBox="1"/>
          <p:nvPr/>
        </p:nvSpPr>
        <p:spPr>
          <a:xfrm>
            <a:off x="930217" y="2924011"/>
            <a:ext cx="825392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Model:</a:t>
            </a:r>
          </a:p>
        </p:txBody>
      </p:sp>
      <p:sp>
        <p:nvSpPr>
          <p:cNvPr id="645" name="Learning: gradient ascent on the discriminative log-likelihood"/>
          <p:cNvSpPr txBox="1"/>
          <p:nvPr/>
        </p:nvSpPr>
        <p:spPr>
          <a:xfrm>
            <a:off x="930217" y="6950457"/>
            <a:ext cx="2332917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Learning: gradient ascent on the discriminative log-likelihood</a:t>
            </a:r>
          </a:p>
        </p:txBody>
      </p:sp>
      <p:sp>
        <p:nvSpPr>
          <p:cNvPr id="646" name="Inference:"/>
          <p:cNvSpPr txBox="1"/>
          <p:nvPr/>
        </p:nvSpPr>
        <p:spPr>
          <a:xfrm>
            <a:off x="930217" y="5258796"/>
            <a:ext cx="595969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Inference:</a:t>
            </a:r>
          </a:p>
        </p:txBody>
      </p:sp>
      <p:sp>
        <p:nvSpPr>
          <p:cNvPr id="647" name="“towards gold feature value, away from expectation of feature value”"/>
          <p:cNvSpPr txBox="1"/>
          <p:nvPr/>
        </p:nvSpPr>
        <p:spPr>
          <a:xfrm>
            <a:off x="2404978" y="10076015"/>
            <a:ext cx="2079332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“towards gold feature value, away from expectation of feature value”</a:t>
            </a:r>
          </a:p>
        </p:txBody>
      </p:sp>
      <p:pic>
        <p:nvPicPr>
          <p:cNvPr id="6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2682" y="8487244"/>
            <a:ext cx="17212569" cy="1663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0223" y="2456664"/>
            <a:ext cx="11836698" cy="2144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7819" y="5420264"/>
            <a:ext cx="5420355" cy="899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7" grpId="4"/>
      <p:bldP build="whole" bldLvl="1" animBg="1" rev="0" advAuto="0" spid="645" grpId="3"/>
      <p:bldP build="whole" bldLvl="1" animBg="1" rev="0" advAuto="0" spid="646" grpId="1"/>
      <p:bldP build="whole" bldLvl="1" animBg="1" rev="0" advAuto="0" spid="648" grpId="5"/>
      <p:bldP build="whole" bldLvl="1" animBg="1" rev="0" advAuto="0" spid="650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Multiclass SVM"/>
          <p:cNvSpPr txBox="1"/>
          <p:nvPr>
            <p:ph type="ctrTitle"/>
          </p:nvPr>
        </p:nvSpPr>
        <p:spPr>
          <a:xfrm>
            <a:off x="2557210" y="3208365"/>
            <a:ext cx="19269580" cy="427667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Multiclass SVM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oft Margin SVM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Soft Margin SVM</a:t>
            </a:r>
          </a:p>
        </p:txBody>
      </p:sp>
      <p:sp>
        <p:nvSpPr>
          <p:cNvPr id="657" name="Minimize"/>
          <p:cNvSpPr txBox="1"/>
          <p:nvPr/>
        </p:nvSpPr>
        <p:spPr>
          <a:xfrm>
            <a:off x="1186283" y="3094179"/>
            <a:ext cx="330096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Minimize</a:t>
            </a:r>
          </a:p>
        </p:txBody>
      </p:sp>
      <p:sp>
        <p:nvSpPr>
          <p:cNvPr id="658" name="s.t."/>
          <p:cNvSpPr txBox="1"/>
          <p:nvPr/>
        </p:nvSpPr>
        <p:spPr>
          <a:xfrm>
            <a:off x="1313283" y="4720778"/>
            <a:ext cx="117145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s.t.</a:t>
            </a:r>
          </a:p>
        </p:txBody>
      </p:sp>
      <p:pic>
        <p:nvPicPr>
          <p:cNvPr id="6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0369" y="5991989"/>
            <a:ext cx="9843234" cy="9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6880" y="4947080"/>
            <a:ext cx="3300964" cy="777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2595" y="2544714"/>
            <a:ext cx="5106580" cy="2339579"/>
          </a:xfrm>
          <a:prstGeom prst="rect">
            <a:avLst/>
          </a:prstGeom>
          <a:ln w="12700">
            <a:miter lim="400000"/>
          </a:ln>
        </p:spPr>
      </p:pic>
      <p:sp>
        <p:nvSpPr>
          <p:cNvPr id="662" name="Line"/>
          <p:cNvSpPr/>
          <p:nvPr/>
        </p:nvSpPr>
        <p:spPr>
          <a:xfrm flipH="1">
            <a:off x="9745873" y="3096532"/>
            <a:ext cx="1373952" cy="56635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3" name="slack variables &gt; 0 iff example is support vector"/>
          <p:cNvSpPr txBox="1"/>
          <p:nvPr/>
        </p:nvSpPr>
        <p:spPr>
          <a:xfrm>
            <a:off x="11429202" y="2383773"/>
            <a:ext cx="832511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slack variables &gt; 0 iff example is support vector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256965" y="7217155"/>
            <a:ext cx="17120062" cy="6432262"/>
            <a:chOff x="0" y="0"/>
            <a:chExt cx="17120060" cy="6432260"/>
          </a:xfrm>
        </p:grpSpPr>
        <p:pic>
          <p:nvPicPr>
            <p:cNvPr id="664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948" t="2389" r="948" b="2389"/>
            <a:stretch>
              <a:fillRect/>
            </a:stretch>
          </p:blipFill>
          <p:spPr>
            <a:xfrm>
              <a:off x="0" y="0"/>
              <a:ext cx="10431292" cy="6432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5" name="Image credit: Lang Van Tran"/>
            <p:cNvSpPr txBox="1"/>
            <p:nvPr/>
          </p:nvSpPr>
          <p:spPr>
            <a:xfrm>
              <a:off x="13678658" y="5585866"/>
              <a:ext cx="3441403" cy="498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Image credit: Lang Van Tran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9" grpId="8"/>
      <p:bldP build="whole" bldLvl="1" animBg="1" rev="0" advAuto="0" spid="657" grpId="3"/>
      <p:bldP build="whole" bldLvl="1" animBg="1" rev="0" advAuto="0" spid="666" grpId="7"/>
      <p:bldP build="whole" bldLvl="1" animBg="1" rev="0" advAuto="0" spid="662" grpId="4"/>
      <p:bldP build="whole" bldLvl="1" animBg="1" rev="0" advAuto="0" spid="663" grpId="1"/>
      <p:bldP build="whole" bldLvl="1" animBg="1" rev="0" advAuto="0" spid="660" grpId="6"/>
      <p:bldP build="whole" bldLvl="1" animBg="1" rev="0" advAuto="0" spid="661" grpId="2"/>
      <p:bldP build="whole" bldLvl="1" animBg="1" rev="0" advAuto="0" spid="658" grpId="5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Multiclass SVM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SVM</a:t>
            </a:r>
          </a:p>
        </p:txBody>
      </p:sp>
      <p:sp>
        <p:nvSpPr>
          <p:cNvPr id="671" name="Correct prediction now has to beat every other class"/>
          <p:cNvSpPr txBox="1"/>
          <p:nvPr/>
        </p:nvSpPr>
        <p:spPr>
          <a:xfrm>
            <a:off x="751311" y="9474090"/>
            <a:ext cx="7474020" cy="272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Correct prediction now has to beat every other class</a:t>
            </a:r>
          </a:p>
        </p:txBody>
      </p:sp>
      <p:sp>
        <p:nvSpPr>
          <p:cNvPr id="672" name="Minimize"/>
          <p:cNvSpPr txBox="1"/>
          <p:nvPr/>
        </p:nvSpPr>
        <p:spPr>
          <a:xfrm>
            <a:off x="1186283" y="3094179"/>
            <a:ext cx="330096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Minimize</a:t>
            </a:r>
          </a:p>
        </p:txBody>
      </p:sp>
      <p:sp>
        <p:nvSpPr>
          <p:cNvPr id="673" name="s.t."/>
          <p:cNvSpPr txBox="1"/>
          <p:nvPr/>
        </p:nvSpPr>
        <p:spPr>
          <a:xfrm>
            <a:off x="1313283" y="4720778"/>
            <a:ext cx="117145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s.t.</a:t>
            </a:r>
          </a:p>
        </p:txBody>
      </p:sp>
      <p:sp>
        <p:nvSpPr>
          <p:cNvPr id="674" name="Rectangle"/>
          <p:cNvSpPr/>
          <p:nvPr/>
        </p:nvSpPr>
        <p:spPr>
          <a:xfrm>
            <a:off x="967731" y="2365516"/>
            <a:ext cx="20403759" cy="598262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0369" y="5991989"/>
            <a:ext cx="9843234" cy="958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6880" y="4947080"/>
            <a:ext cx="3300964" cy="777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12595" y="2544714"/>
            <a:ext cx="5106580" cy="23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19455" y="7139271"/>
            <a:ext cx="17742352" cy="1037178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Line"/>
          <p:cNvSpPr/>
          <p:nvPr/>
        </p:nvSpPr>
        <p:spPr>
          <a:xfrm flipV="1">
            <a:off x="3435922" y="8068349"/>
            <a:ext cx="619017" cy="138160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0" name="Line"/>
          <p:cNvSpPr/>
          <p:nvPr/>
        </p:nvSpPr>
        <p:spPr>
          <a:xfrm flipH="1" flipV="1">
            <a:off x="16841876" y="8068349"/>
            <a:ext cx="569784" cy="1302735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1" name="The 1 that was here is replaced by a loss function"/>
          <p:cNvSpPr txBox="1"/>
          <p:nvPr/>
        </p:nvSpPr>
        <p:spPr>
          <a:xfrm>
            <a:off x="14924400" y="9474090"/>
            <a:ext cx="7732332" cy="272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The 1 that was here is replaced by a loss function</a:t>
            </a:r>
          </a:p>
        </p:txBody>
      </p:sp>
      <p:sp>
        <p:nvSpPr>
          <p:cNvPr id="682" name="Score comparison is more explicit now"/>
          <p:cNvSpPr txBox="1"/>
          <p:nvPr/>
        </p:nvSpPr>
        <p:spPr>
          <a:xfrm>
            <a:off x="8687351" y="9474090"/>
            <a:ext cx="5555666" cy="2723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Score comparison is more explicit now</a:t>
            </a:r>
          </a:p>
        </p:txBody>
      </p:sp>
      <p:sp>
        <p:nvSpPr>
          <p:cNvPr id="683" name="Line"/>
          <p:cNvSpPr/>
          <p:nvPr/>
        </p:nvSpPr>
        <p:spPr>
          <a:xfrm flipH="1" flipV="1">
            <a:off x="9021973" y="8196787"/>
            <a:ext cx="1630157" cy="121362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4" name="Line"/>
          <p:cNvSpPr/>
          <p:nvPr/>
        </p:nvSpPr>
        <p:spPr>
          <a:xfrm flipV="1">
            <a:off x="10906129" y="8220574"/>
            <a:ext cx="1634113" cy="1189834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5" name="Line"/>
          <p:cNvSpPr/>
          <p:nvPr/>
        </p:nvSpPr>
        <p:spPr>
          <a:xfrm flipV="1">
            <a:off x="2797270" y="6246718"/>
            <a:ext cx="9746750" cy="479380"/>
          </a:xfrm>
          <a:prstGeom prst="line">
            <a:avLst/>
          </a:prstGeom>
          <a:ln w="1143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6" name="Line"/>
          <p:cNvSpPr/>
          <p:nvPr/>
        </p:nvSpPr>
        <p:spPr>
          <a:xfrm flipH="1">
            <a:off x="9745873" y="3096532"/>
            <a:ext cx="1373952" cy="56635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7" name="slack variables &gt; 0 iff example is support vector"/>
          <p:cNvSpPr txBox="1"/>
          <p:nvPr/>
        </p:nvSpPr>
        <p:spPr>
          <a:xfrm>
            <a:off x="11429202" y="2383773"/>
            <a:ext cx="853745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slack variables &gt; 0 iff example is support vector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3" grpId="5"/>
      <p:bldP build="whole" bldLvl="1" animBg="1" rev="0" advAuto="0" spid="685" grpId="1"/>
      <p:bldP build="whole" bldLvl="1" animBg="1" rev="0" advAuto="0" spid="684" grpId="6"/>
      <p:bldP build="whole" bldLvl="1" animBg="1" rev="0" advAuto="0" spid="682" grpId="7"/>
      <p:bldP build="whole" bldLvl="1" animBg="1" rev="0" advAuto="0" spid="679" grpId="3"/>
      <p:bldP build="whole" bldLvl="1" animBg="1" rev="0" advAuto="0" spid="680" grpId="8"/>
      <p:bldP build="whole" bldLvl="1" animBg="1" rev="0" advAuto="0" spid="681" grpId="9"/>
      <p:bldP build="whole" bldLvl="1" animBg="1" rev="0" advAuto="0" spid="671" grpId="4"/>
      <p:bldP build="whole" bldLvl="1" animBg="1" rev="0" advAuto="0" spid="678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raining (loss-augmented)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Training (loss-augmented)</a:t>
            </a:r>
          </a:p>
        </p:txBody>
      </p:sp>
      <p:sp>
        <p:nvSpPr>
          <p:cNvPr id="692" name="Are all decisions equally costly?"/>
          <p:cNvSpPr txBox="1"/>
          <p:nvPr/>
        </p:nvSpPr>
        <p:spPr>
          <a:xfrm>
            <a:off x="905575" y="2550114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Are all decisions equally costly?</a:t>
            </a:r>
          </a:p>
        </p:txBody>
      </p:sp>
      <p:sp>
        <p:nvSpPr>
          <p:cNvPr id="693" name="We can define a loss function"/>
          <p:cNvSpPr txBox="1"/>
          <p:nvPr/>
        </p:nvSpPr>
        <p:spPr>
          <a:xfrm>
            <a:off x="905575" y="8854767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We can define a loss function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4100" y="9067691"/>
            <a:ext cx="2443866" cy="822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too many drug trials, too few patients"/>
          <p:cNvSpPr txBox="1"/>
          <p:nvPr/>
        </p:nvSpPr>
        <p:spPr>
          <a:xfrm>
            <a:off x="4543280" y="4386262"/>
            <a:ext cx="1151155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too many drug trials, too few patients</a:t>
            </a:r>
          </a:p>
        </p:txBody>
      </p:sp>
      <p:sp>
        <p:nvSpPr>
          <p:cNvPr id="696" name="Line"/>
          <p:cNvSpPr/>
          <p:nvPr/>
        </p:nvSpPr>
        <p:spPr>
          <a:xfrm flipV="1">
            <a:off x="16243056" y="3544933"/>
            <a:ext cx="1795797" cy="1113998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7" name="Health"/>
          <p:cNvSpPr txBox="1"/>
          <p:nvPr/>
        </p:nvSpPr>
        <p:spPr>
          <a:xfrm>
            <a:off x="18502881" y="31162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698" name="Line"/>
          <p:cNvSpPr/>
          <p:nvPr/>
        </p:nvSpPr>
        <p:spPr>
          <a:xfrm>
            <a:off x="16243056" y="4912930"/>
            <a:ext cx="189422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9" name="Sports"/>
          <p:cNvSpPr txBox="1"/>
          <p:nvPr/>
        </p:nvSpPr>
        <p:spPr>
          <a:xfrm>
            <a:off x="18502881" y="44116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700" name="Sports"/>
          <p:cNvSpPr txBox="1"/>
          <p:nvPr/>
        </p:nvSpPr>
        <p:spPr>
          <a:xfrm>
            <a:off x="18502881" y="441166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701" name="Line"/>
          <p:cNvSpPr/>
          <p:nvPr/>
        </p:nvSpPr>
        <p:spPr>
          <a:xfrm>
            <a:off x="16243056" y="5179630"/>
            <a:ext cx="1746364" cy="1151913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2" name="Science"/>
          <p:cNvSpPr txBox="1"/>
          <p:nvPr/>
        </p:nvSpPr>
        <p:spPr>
          <a:xfrm>
            <a:off x="18502881" y="5796827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</a:t>
            </a:r>
          </a:p>
        </p:txBody>
      </p:sp>
      <p:sp>
        <p:nvSpPr>
          <p:cNvPr id="703" name="Sports"/>
          <p:cNvSpPr txBox="1"/>
          <p:nvPr/>
        </p:nvSpPr>
        <p:spPr>
          <a:xfrm>
            <a:off x="7057287" y="6184310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704" name="Science"/>
          <p:cNvSpPr txBox="1"/>
          <p:nvPr/>
        </p:nvSpPr>
        <p:spPr>
          <a:xfrm>
            <a:off x="6968387" y="7334788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</a:t>
            </a:r>
          </a:p>
        </p:txBody>
      </p:sp>
      <p:sp>
        <p:nvSpPr>
          <p:cNvPr id="705" name="Predicted"/>
          <p:cNvSpPr txBox="1"/>
          <p:nvPr/>
        </p:nvSpPr>
        <p:spPr>
          <a:xfrm>
            <a:off x="3989505" y="6252895"/>
            <a:ext cx="300954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Predicted</a:t>
            </a:r>
          </a:p>
        </p:txBody>
      </p:sp>
      <p:sp>
        <p:nvSpPr>
          <p:cNvPr id="706" name="Predicted"/>
          <p:cNvSpPr txBox="1"/>
          <p:nvPr/>
        </p:nvSpPr>
        <p:spPr>
          <a:xfrm>
            <a:off x="3913305" y="7390673"/>
            <a:ext cx="300954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Predicted</a:t>
            </a:r>
          </a:p>
        </p:txBody>
      </p:sp>
      <p:sp>
        <p:nvSpPr>
          <p:cNvPr id="707" name=": not so bad"/>
          <p:cNvSpPr txBox="1"/>
          <p:nvPr/>
        </p:nvSpPr>
        <p:spPr>
          <a:xfrm>
            <a:off x="9208496" y="7390673"/>
            <a:ext cx="367780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: not so bad</a:t>
            </a:r>
          </a:p>
        </p:txBody>
      </p:sp>
      <p:sp>
        <p:nvSpPr>
          <p:cNvPr id="708" name=": bad error"/>
          <p:cNvSpPr txBox="1"/>
          <p:nvPr/>
        </p:nvSpPr>
        <p:spPr>
          <a:xfrm>
            <a:off x="9015005" y="6252895"/>
            <a:ext cx="332604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: bad error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8044" y="10366594"/>
            <a:ext cx="6620653" cy="822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Health"/>
          <p:cNvSpPr txBox="1"/>
          <p:nvPr/>
        </p:nvSpPr>
        <p:spPr>
          <a:xfrm>
            <a:off x="11973162" y="10192832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711" name="Sports"/>
          <p:cNvSpPr txBox="1"/>
          <p:nvPr/>
        </p:nvSpPr>
        <p:spPr>
          <a:xfrm>
            <a:off x="9375433" y="10187410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712" name="Health"/>
          <p:cNvSpPr txBox="1"/>
          <p:nvPr/>
        </p:nvSpPr>
        <p:spPr>
          <a:xfrm>
            <a:off x="11973162" y="11531573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713" name="Science"/>
          <p:cNvSpPr txBox="1"/>
          <p:nvPr/>
        </p:nvSpPr>
        <p:spPr>
          <a:xfrm>
            <a:off x="9168311" y="11531573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</a:t>
            </a:r>
          </a:p>
        </p:txBody>
      </p:sp>
      <p:pic>
        <p:nvPicPr>
          <p:cNvPr id="7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8044" y="11636594"/>
            <a:ext cx="6620653" cy="822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3"/>
          <p:cNvSpPr txBox="1"/>
          <p:nvPr/>
        </p:nvSpPr>
        <p:spPr>
          <a:xfrm>
            <a:off x="15477678" y="10315429"/>
            <a:ext cx="52891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16" name="1"/>
          <p:cNvSpPr txBox="1"/>
          <p:nvPr/>
        </p:nvSpPr>
        <p:spPr>
          <a:xfrm>
            <a:off x="15477678" y="11544117"/>
            <a:ext cx="52891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ntr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6" grpId="3"/>
      <p:bldP build="whole" bldLvl="1" animBg="1" rev="0" advAuto="0" spid="712" grpId="22"/>
      <p:bldP build="whole" bldLvl="1" animBg="1" rev="0" advAuto="0" spid="706" grpId="14"/>
      <p:bldP build="whole" bldLvl="1" animBg="1" rev="0" advAuto="0" spid="708" grpId="12"/>
      <p:bldP build="whole" bldLvl="1" animBg="1" rev="0" advAuto="0" spid="716" grpId="25"/>
      <p:bldP build="whole" bldLvl="1" animBg="1" rev="0" advAuto="0" spid="715" grpId="21"/>
      <p:bldP build="whole" bldLvl="1" animBg="1" rev="0" advAuto="0" spid="709" grpId="20"/>
      <p:bldP build="whole" bldLvl="1" animBg="1" rev="0" advAuto="0" spid="694" grpId="17"/>
      <p:bldP build="whole" bldLvl="1" animBg="1" rev="0" advAuto="0" spid="707" grpId="15"/>
      <p:bldP build="whole" bldLvl="1" animBg="1" rev="0" advAuto="0" spid="705" grpId="11"/>
      <p:bldP build="whole" bldLvl="1" animBg="1" rev="0" advAuto="0" spid="713" grpId="23"/>
      <p:bldP build="whole" bldLvl="1" animBg="1" rev="0" advAuto="0" spid="695" grpId="4"/>
      <p:bldP build="whole" bldLvl="1" animBg="1" rev="0" advAuto="0" spid="699" grpId="5"/>
      <p:bldP build="whole" bldLvl="1" animBg="1" rev="0" advAuto="0" spid="693" grpId="16"/>
      <p:bldP build="whole" bldLvl="1" animBg="1" rev="0" advAuto="0" spid="697" grpId="2"/>
      <p:bldP build="whole" bldLvl="1" animBg="1" rev="0" advAuto="0" spid="701" grpId="8"/>
      <p:bldP build="whole" bldLvl="1" animBg="1" rev="0" advAuto="0" spid="711" grpId="18"/>
      <p:bldP build="whole" bldLvl="1" animBg="1" rev="0" advAuto="0" spid="692" grpId="1"/>
      <p:bldP build="whole" bldLvl="1" animBg="1" rev="0" advAuto="0" spid="700" grpId="6"/>
      <p:bldP build="whole" bldLvl="1" animBg="1" rev="0" advAuto="0" spid="710" grpId="19"/>
      <p:bldP build="whole" bldLvl="1" animBg="1" rev="0" advAuto="0" spid="702" grpId="9"/>
      <p:bldP build="whole" bldLvl="1" animBg="1" rev="0" advAuto="0" spid="703" grpId="10"/>
      <p:bldP build="whole" bldLvl="1" animBg="1" rev="0" advAuto="0" spid="714" grpId="24"/>
      <p:bldP build="whole" bldLvl="1" animBg="1" rev="0" advAuto="0" spid="698" grpId="7"/>
      <p:bldP build="whole" bldLvl="1" animBg="1" rev="0" advAuto="0" spid="704" grpId="1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Multiclass SVM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SVM</a:t>
            </a:r>
          </a:p>
        </p:txBody>
      </p:sp>
      <p:sp>
        <p:nvSpPr>
          <p:cNvPr id="719" name="Line"/>
          <p:cNvSpPr/>
          <p:nvPr/>
        </p:nvSpPr>
        <p:spPr>
          <a:xfrm flipV="1">
            <a:off x="2876487" y="5332327"/>
            <a:ext cx="1" cy="596789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0" name="Line"/>
          <p:cNvSpPr/>
          <p:nvPr/>
        </p:nvSpPr>
        <p:spPr>
          <a:xfrm>
            <a:off x="2863787" y="11338318"/>
            <a:ext cx="1254345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1" name="Health"/>
          <p:cNvSpPr txBox="1"/>
          <p:nvPr/>
        </p:nvSpPr>
        <p:spPr>
          <a:xfrm>
            <a:off x="3506310" y="11703201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722" name="Science"/>
          <p:cNvSpPr txBox="1"/>
          <p:nvPr/>
        </p:nvSpPr>
        <p:spPr>
          <a:xfrm>
            <a:off x="7271518" y="11703201"/>
            <a:ext cx="258455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</a:t>
            </a:r>
          </a:p>
        </p:txBody>
      </p:sp>
      <p:sp>
        <p:nvSpPr>
          <p:cNvPr id="723" name="Sports"/>
          <p:cNvSpPr txBox="1"/>
          <p:nvPr/>
        </p:nvSpPr>
        <p:spPr>
          <a:xfrm>
            <a:off x="11036727" y="11703201"/>
            <a:ext cx="258455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724" name="Rectangle"/>
          <p:cNvSpPr/>
          <p:nvPr/>
        </p:nvSpPr>
        <p:spPr>
          <a:xfrm>
            <a:off x="4041179" y="7225924"/>
            <a:ext cx="973610" cy="4102775"/>
          </a:xfrm>
          <a:prstGeom prst="rect">
            <a:avLst/>
          </a:prstGeom>
          <a:solidFill>
            <a:srgbClr val="9411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5" name="Rectangle"/>
          <p:cNvSpPr/>
          <p:nvPr/>
        </p:nvSpPr>
        <p:spPr>
          <a:xfrm>
            <a:off x="8076990" y="8305806"/>
            <a:ext cx="973610" cy="3022894"/>
          </a:xfrm>
          <a:prstGeom prst="rect">
            <a:avLst/>
          </a:prstGeom>
          <a:solidFill>
            <a:schemeClr val="accent6">
              <a:lumOff val="-874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6" name="Rectangle"/>
          <p:cNvSpPr/>
          <p:nvPr/>
        </p:nvSpPr>
        <p:spPr>
          <a:xfrm>
            <a:off x="11569142" y="8989121"/>
            <a:ext cx="973610" cy="2339579"/>
          </a:xfrm>
          <a:prstGeom prst="rect">
            <a:avLst/>
          </a:prstGeom>
          <a:solidFill>
            <a:srgbClr val="0042AA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7" name="2.4+0"/>
          <p:cNvSpPr txBox="1"/>
          <p:nvPr/>
        </p:nvSpPr>
        <p:spPr>
          <a:xfrm>
            <a:off x="5356186" y="6653726"/>
            <a:ext cx="20869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2.4</a:t>
            </a:r>
            <a:r>
              <a:rPr>
                <a:solidFill>
                  <a:srgbClr val="000000"/>
                </a:solidFill>
              </a:rPr>
              <a:t>+0</a:t>
            </a:r>
          </a:p>
        </p:txBody>
      </p:sp>
      <p:sp>
        <p:nvSpPr>
          <p:cNvPr id="728" name="1.3+3"/>
          <p:cNvSpPr txBox="1"/>
          <p:nvPr/>
        </p:nvSpPr>
        <p:spPr>
          <a:xfrm>
            <a:off x="12697042" y="3601068"/>
            <a:ext cx="182839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1.3</a:t>
            </a:r>
            <a:r>
              <a:rPr>
                <a:solidFill>
                  <a:srgbClr val="000000"/>
                </a:solidFill>
              </a:rPr>
              <a:t>+3</a:t>
            </a:r>
          </a:p>
        </p:txBody>
      </p:sp>
      <p:sp>
        <p:nvSpPr>
          <p:cNvPr id="729" name="1.8+1"/>
          <p:cNvSpPr txBox="1"/>
          <p:nvPr/>
        </p:nvSpPr>
        <p:spPr>
          <a:xfrm>
            <a:off x="9258128" y="5953447"/>
            <a:ext cx="182839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1.8</a:t>
            </a:r>
            <a:r>
              <a:rPr>
                <a:solidFill>
                  <a:srgbClr val="000000"/>
                </a:solidFill>
              </a:rPr>
              <a:t>+1</a:t>
            </a:r>
          </a:p>
        </p:txBody>
      </p:sp>
      <p:pic>
        <p:nvPicPr>
          <p:cNvPr id="7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1935" y="11703201"/>
            <a:ext cx="482204" cy="556389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Rectangle"/>
          <p:cNvSpPr/>
          <p:nvPr/>
        </p:nvSpPr>
        <p:spPr>
          <a:xfrm>
            <a:off x="8073732" y="6344327"/>
            <a:ext cx="980127" cy="1986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2" name="Rectangle"/>
          <p:cNvSpPr/>
          <p:nvPr/>
        </p:nvSpPr>
        <p:spPr>
          <a:xfrm>
            <a:off x="11563849" y="3756025"/>
            <a:ext cx="984196" cy="522574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3" name="Does gold beat every label + loss? No!"/>
          <p:cNvSpPr txBox="1"/>
          <p:nvPr/>
        </p:nvSpPr>
        <p:spPr>
          <a:xfrm>
            <a:off x="15576622" y="4010025"/>
            <a:ext cx="8540236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Does gold beat every label + loss? No!</a:t>
            </a:r>
          </a:p>
        </p:txBody>
      </p:sp>
      <p:sp>
        <p:nvSpPr>
          <p:cNvPr id="734" name="= 4.3 - 2.4 = 1.9"/>
          <p:cNvSpPr txBox="1"/>
          <p:nvPr/>
        </p:nvSpPr>
        <p:spPr>
          <a:xfrm>
            <a:off x="15576622" y="8177726"/>
            <a:ext cx="854023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      = 4.3 - 2.4 = 1.9</a:t>
            </a:r>
          </a:p>
        </p:txBody>
      </p:sp>
      <p:pic>
        <p:nvPicPr>
          <p:cNvPr id="7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47292" y="8298522"/>
            <a:ext cx="639905" cy="9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Most violated constraint is Sports; what is      ?"/>
          <p:cNvSpPr txBox="1"/>
          <p:nvPr/>
        </p:nvSpPr>
        <p:spPr>
          <a:xfrm>
            <a:off x="15576622" y="6109728"/>
            <a:ext cx="8540236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Most violated constraint is </a:t>
            </a:r>
            <a:r>
              <a:rPr>
                <a:solidFill>
                  <a:srgbClr val="0042AA"/>
                </a:solidFill>
              </a:rPr>
              <a:t>Sports</a:t>
            </a:r>
            <a:r>
              <a:t>; what is      ?</a:t>
            </a:r>
          </a:p>
        </p:txBody>
      </p:sp>
      <p:pic>
        <p:nvPicPr>
          <p:cNvPr id="73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879" y="2169048"/>
            <a:ext cx="17742352" cy="1037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2097" y="4269828"/>
            <a:ext cx="6019202" cy="818145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Perceptron would make no update here"/>
          <p:cNvSpPr txBox="1"/>
          <p:nvPr/>
        </p:nvSpPr>
        <p:spPr>
          <a:xfrm>
            <a:off x="15576622" y="9762125"/>
            <a:ext cx="8540236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Perceptron would make</a:t>
            </a:r>
            <a:br/>
            <a:r>
              <a:t>no update here</a:t>
            </a:r>
          </a:p>
        </p:txBody>
      </p:sp>
      <p:pic>
        <p:nvPicPr>
          <p:cNvPr id="7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16595" y="7162059"/>
            <a:ext cx="639905" cy="910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0" grpId="7"/>
      <p:bldP build="whole" bldLvl="1" animBg="1" rev="0" advAuto="0" spid="736" grpId="17"/>
      <p:bldP build="whole" bldLvl="1" animBg="1" rev="0" advAuto="0" spid="720" grpId="6"/>
      <p:bldP build="whole" bldLvl="1" animBg="1" rev="0" advAuto="0" spid="727" grpId="8"/>
      <p:bldP build="whole" bldLvl="1" animBg="1" rev="0" advAuto="0" spid="738" grpId="4"/>
      <p:bldP build="whole" bldLvl="1" animBg="1" rev="0" advAuto="0" spid="731" grpId="10"/>
      <p:bldP build="whole" bldLvl="1" animBg="1" rev="0" advAuto="0" spid="721" grpId="1"/>
      <p:bldP build="whole" bldLvl="1" animBg="1" rev="0" advAuto="0" spid="728" grpId="15"/>
      <p:bldP build="whole" bldLvl="1" animBg="1" rev="0" advAuto="0" spid="725" grpId="12"/>
      <p:bldP build="whole" bldLvl="1" animBg="1" rev="0" advAuto="0" spid="740" grpId="18"/>
      <p:bldP build="whole" bldLvl="1" animBg="1" rev="0" advAuto="0" spid="724" grpId="9"/>
      <p:bldP build="whole" bldLvl="1" animBg="1" rev="0" advAuto="0" spid="729" grpId="11"/>
      <p:bldP build="whole" bldLvl="1" animBg="1" rev="0" advAuto="0" spid="726" grpId="14"/>
      <p:bldP build="whole" bldLvl="1" animBg="1" rev="0" advAuto="0" spid="734" grpId="19"/>
      <p:bldP build="whole" bldLvl="1" animBg="1" rev="0" advAuto="0" spid="719" grpId="5"/>
      <p:bldP build="whole" bldLvl="1" animBg="1" rev="0" advAuto="0" spid="739" grpId="21"/>
      <p:bldP build="whole" bldLvl="1" animBg="1" rev="0" advAuto="0" spid="723" grpId="3"/>
      <p:bldP build="whole" bldLvl="1" animBg="1" rev="0" advAuto="0" spid="735" grpId="20"/>
      <p:bldP build="whole" bldLvl="1" animBg="1" rev="0" advAuto="0" spid="722" grpId="2"/>
      <p:bldP build="whole" bldLvl="1" animBg="1" rev="0" advAuto="0" spid="732" grpId="13"/>
      <p:bldP build="whole" bldLvl="1" animBg="1" rev="0" advAuto="0" spid="733" grpId="16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Multiclass SVM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Multiclass SVM</a:t>
            </a:r>
          </a:p>
        </p:txBody>
      </p:sp>
      <p:sp>
        <p:nvSpPr>
          <p:cNvPr id="745" name="Minimize"/>
          <p:cNvSpPr txBox="1"/>
          <p:nvPr/>
        </p:nvSpPr>
        <p:spPr>
          <a:xfrm>
            <a:off x="1186283" y="2840179"/>
            <a:ext cx="330096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Minimize</a:t>
            </a:r>
          </a:p>
        </p:txBody>
      </p:sp>
      <p:sp>
        <p:nvSpPr>
          <p:cNvPr id="746" name="s.t."/>
          <p:cNvSpPr txBox="1"/>
          <p:nvPr/>
        </p:nvSpPr>
        <p:spPr>
          <a:xfrm>
            <a:off x="1313283" y="4466778"/>
            <a:ext cx="117145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s.t.</a:t>
            </a:r>
          </a:p>
        </p:txBody>
      </p:sp>
      <p:sp>
        <p:nvSpPr>
          <p:cNvPr id="747" name="Rectangle"/>
          <p:cNvSpPr/>
          <p:nvPr/>
        </p:nvSpPr>
        <p:spPr>
          <a:xfrm>
            <a:off x="967731" y="2111516"/>
            <a:ext cx="20403759" cy="48432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7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6880" y="4693080"/>
            <a:ext cx="3300964" cy="777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2595" y="2290714"/>
            <a:ext cx="5106580" cy="23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19455" y="5742271"/>
            <a:ext cx="17742352" cy="1037178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One slack variable per example, so it’s set to be whatever the most violated constraint is for that example"/>
          <p:cNvSpPr txBox="1"/>
          <p:nvPr/>
        </p:nvSpPr>
        <p:spPr>
          <a:xfrm>
            <a:off x="885245" y="7287160"/>
            <a:ext cx="21586104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One slack variable per example, so it’s set to be whatever the </a:t>
            </a:r>
            <a:r>
              <a:rPr i="1"/>
              <a:t>most violated constraint</a:t>
            </a:r>
            <a:r>
              <a:t> is for that example</a:t>
            </a:r>
          </a:p>
        </p:txBody>
      </p:sp>
      <p:pic>
        <p:nvPicPr>
          <p:cNvPr id="75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6802" y="9335654"/>
            <a:ext cx="17776842" cy="1558932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Plug in the gold y and you get 0, so slack is always nonnegative!"/>
          <p:cNvSpPr txBox="1"/>
          <p:nvPr/>
        </p:nvSpPr>
        <p:spPr>
          <a:xfrm>
            <a:off x="905575" y="11000978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Plug in the gold </a:t>
            </a:r>
            <a:r>
              <a:rPr i="1"/>
              <a:t>y</a:t>
            </a:r>
            <a:r>
              <a:t> and you get 0, so slack is always nonnegative!</a:t>
            </a:r>
          </a:p>
        </p:txBody>
      </p:sp>
      <p:sp>
        <p:nvSpPr>
          <p:cNvPr id="754" name="Rectangle"/>
          <p:cNvSpPr/>
          <p:nvPr/>
        </p:nvSpPr>
        <p:spPr>
          <a:xfrm>
            <a:off x="5236698" y="9166238"/>
            <a:ext cx="8348017" cy="1573484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2" grpId="2"/>
      <p:bldP build="whole" bldLvl="1" animBg="1" rev="0" advAuto="0" spid="751" grpId="1"/>
      <p:bldP build="whole" bldLvl="1" animBg="1" rev="0" advAuto="0" spid="754" grpId="3"/>
      <p:bldP build="whole" bldLvl="1" animBg="1" rev="0" advAuto="0" spid="753" grpId="4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Loss-Augmented Decoding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Loss-Augmented Decoding</a:t>
            </a:r>
          </a:p>
        </p:txBody>
      </p:sp>
      <p:sp>
        <p:nvSpPr>
          <p:cNvPr id="759" name="Sports is most violated constraint, slack = 4.3 — 2.4 = 1.9"/>
          <p:cNvSpPr txBox="1"/>
          <p:nvPr/>
        </p:nvSpPr>
        <p:spPr>
          <a:xfrm>
            <a:off x="905575" y="10416880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>
                <a:solidFill>
                  <a:srgbClr val="0042AA"/>
                </a:solidFill>
              </a:rPr>
              <a:t>Sports</a:t>
            </a:r>
            <a:r>
              <a:t> is most violated constraint, slack = 4.3 — 2.4 = 1.9</a:t>
            </a:r>
          </a:p>
        </p:txBody>
      </p:sp>
      <p:sp>
        <p:nvSpPr>
          <p:cNvPr id="760" name="Health     +2.4"/>
          <p:cNvSpPr txBox="1"/>
          <p:nvPr/>
        </p:nvSpPr>
        <p:spPr>
          <a:xfrm>
            <a:off x="6549301" y="7008879"/>
            <a:ext cx="4402225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     +2.4</a:t>
            </a:r>
          </a:p>
        </p:txBody>
      </p:sp>
      <p:sp>
        <p:nvSpPr>
          <p:cNvPr id="761" name="Sports      +1.3"/>
          <p:cNvSpPr txBox="1"/>
          <p:nvPr/>
        </p:nvSpPr>
        <p:spPr>
          <a:xfrm>
            <a:off x="6549301" y="7967568"/>
            <a:ext cx="524070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0042AA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      +1.3</a:t>
            </a:r>
          </a:p>
        </p:txBody>
      </p:sp>
      <p:sp>
        <p:nvSpPr>
          <p:cNvPr id="762" name="Science    +1.8"/>
          <p:cNvSpPr txBox="1"/>
          <p:nvPr/>
        </p:nvSpPr>
        <p:spPr>
          <a:xfrm>
            <a:off x="6549301" y="9036514"/>
            <a:ext cx="618578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chemeClr val="accent6">
                    <a:lumOff val="-8741"/>
                  </a:schemeClr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Science    +1.8</a:t>
            </a:r>
          </a:p>
        </p:txBody>
      </p:sp>
      <p:sp>
        <p:nvSpPr>
          <p:cNvPr id="763" name="too many drug trials, too few patients"/>
          <p:cNvSpPr txBox="1"/>
          <p:nvPr/>
        </p:nvSpPr>
        <p:spPr>
          <a:xfrm>
            <a:off x="4793942" y="4645025"/>
            <a:ext cx="1244684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i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too many drug trials, too few patients</a:t>
            </a:r>
          </a:p>
        </p:txBody>
      </p:sp>
      <p:sp>
        <p:nvSpPr>
          <p:cNvPr id="764" name="Loss"/>
          <p:cNvSpPr txBox="1"/>
          <p:nvPr/>
        </p:nvSpPr>
        <p:spPr>
          <a:xfrm>
            <a:off x="12671611" y="5978921"/>
            <a:ext cx="184258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Loss</a:t>
            </a:r>
          </a:p>
        </p:txBody>
      </p:sp>
      <p:sp>
        <p:nvSpPr>
          <p:cNvPr id="765" name="0"/>
          <p:cNvSpPr txBox="1"/>
          <p:nvPr/>
        </p:nvSpPr>
        <p:spPr>
          <a:xfrm>
            <a:off x="13052611" y="7008879"/>
            <a:ext cx="1285350" cy="89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766" name="3"/>
          <p:cNvSpPr txBox="1"/>
          <p:nvPr/>
        </p:nvSpPr>
        <p:spPr>
          <a:xfrm>
            <a:off x="13052611" y="7943172"/>
            <a:ext cx="82503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3052611" y="8973014"/>
            <a:ext cx="82503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4988" y="2541304"/>
            <a:ext cx="16371228" cy="1435667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Rectangle"/>
          <p:cNvSpPr/>
          <p:nvPr/>
        </p:nvSpPr>
        <p:spPr>
          <a:xfrm>
            <a:off x="5354718" y="2396196"/>
            <a:ext cx="7758366" cy="1573483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0" name="Line"/>
          <p:cNvSpPr/>
          <p:nvPr/>
        </p:nvSpPr>
        <p:spPr>
          <a:xfrm flipH="1">
            <a:off x="16790604" y="8436388"/>
            <a:ext cx="82503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argmax"/>
          <p:cNvSpPr txBox="1"/>
          <p:nvPr/>
        </p:nvSpPr>
        <p:spPr>
          <a:xfrm>
            <a:off x="17758013" y="7809969"/>
            <a:ext cx="327394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argmax</a:t>
            </a:r>
          </a:p>
        </p:txBody>
      </p:sp>
      <p:sp>
        <p:nvSpPr>
          <p:cNvPr id="772" name="Total"/>
          <p:cNvSpPr txBox="1"/>
          <p:nvPr/>
        </p:nvSpPr>
        <p:spPr>
          <a:xfrm>
            <a:off x="15243004" y="5978921"/>
            <a:ext cx="381863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Total</a:t>
            </a:r>
          </a:p>
        </p:txBody>
      </p:sp>
      <p:sp>
        <p:nvSpPr>
          <p:cNvPr id="773" name="2.4"/>
          <p:cNvSpPr txBox="1"/>
          <p:nvPr/>
        </p:nvSpPr>
        <p:spPr>
          <a:xfrm>
            <a:off x="15423046" y="6928638"/>
            <a:ext cx="150467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2.4</a:t>
            </a:r>
          </a:p>
        </p:txBody>
      </p:sp>
      <p:sp>
        <p:nvSpPr>
          <p:cNvPr id="774" name="4.3"/>
          <p:cNvSpPr txBox="1"/>
          <p:nvPr/>
        </p:nvSpPr>
        <p:spPr>
          <a:xfrm>
            <a:off x="15423046" y="7905072"/>
            <a:ext cx="13851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4.3</a:t>
            </a:r>
          </a:p>
        </p:txBody>
      </p:sp>
      <p:sp>
        <p:nvSpPr>
          <p:cNvPr id="775" name="2.8"/>
          <p:cNvSpPr txBox="1"/>
          <p:nvPr/>
        </p:nvSpPr>
        <p:spPr>
          <a:xfrm>
            <a:off x="15423046" y="8898448"/>
            <a:ext cx="184258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2.8</a:t>
            </a:r>
          </a:p>
        </p:txBody>
      </p:sp>
      <p:sp>
        <p:nvSpPr>
          <p:cNvPr id="776" name="Health"/>
          <p:cNvSpPr txBox="1"/>
          <p:nvPr/>
        </p:nvSpPr>
        <p:spPr>
          <a:xfrm>
            <a:off x="16940767" y="4579191"/>
            <a:ext cx="440222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solidFill>
                  <a:srgbClr val="9411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93191" y="6024856"/>
            <a:ext cx="3273943" cy="910634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Perceptron would make no update, regular SVM would pick Science"/>
          <p:cNvSpPr txBox="1"/>
          <p:nvPr/>
        </p:nvSpPr>
        <p:spPr>
          <a:xfrm>
            <a:off x="905575" y="11796711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Perceptron would make no update, regular SVM would pick Science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6" grpId="9"/>
      <p:bldP build="whole" bldLvl="1" animBg="1" rev="0" advAuto="0" spid="773" grpId="12"/>
      <p:bldP build="whole" bldLvl="1" animBg="1" rev="0" advAuto="0" spid="763" grpId="4"/>
      <p:bldP build="whole" bldLvl="1" animBg="1" rev="0" advAuto="0" spid="767" grpId="10"/>
      <p:bldP build="whole" bldLvl="1" animBg="1" rev="0" advAuto="0" spid="776" grpId="5"/>
      <p:bldP build="whole" bldLvl="1" animBg="1" rev="0" advAuto="0" spid="774" grpId="13"/>
      <p:bldP build="whole" bldLvl="1" animBg="1" rev="0" advAuto="0" spid="771" grpId="15"/>
      <p:bldP build="whole" bldLvl="1" animBg="1" rev="0" advAuto="0" spid="762" grpId="3"/>
      <p:bldP build="whole" bldLvl="1" animBg="1" rev="0" advAuto="0" spid="775" grpId="14"/>
      <p:bldP build="whole" bldLvl="1" animBg="1" rev="0" advAuto="0" spid="764" grpId="7"/>
      <p:bldP build="whole" bldLvl="1" animBg="1" rev="0" advAuto="0" spid="760" grpId="1"/>
      <p:bldP build="whole" bldLvl="1" animBg="1" rev="0" advAuto="0" spid="770" grpId="16"/>
      <p:bldP build="whole" bldLvl="1" animBg="1" rev="0" advAuto="0" spid="761" grpId="2"/>
      <p:bldP build="whole" bldLvl="1" animBg="1" rev="0" advAuto="0" spid="772" grpId="11"/>
      <p:bldP build="whole" bldLvl="1" animBg="1" rev="0" advAuto="0" spid="777" grpId="6"/>
      <p:bldP build="whole" bldLvl="1" animBg="1" rev="0" advAuto="0" spid="765" grpId="8"/>
      <p:bldP build="whole" bldLvl="1" animBg="1" rev="0" advAuto="0" spid="778" grpId="18"/>
      <p:bldP build="whole" bldLvl="1" animBg="1" rev="0" advAuto="0" spid="759" grpId="17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omputing the Subgradient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Computing the Subgradient</a:t>
            </a:r>
          </a:p>
        </p:txBody>
      </p:sp>
      <p:sp>
        <p:nvSpPr>
          <p:cNvPr id="781" name="If            , the example is not a support vector, gradient is zero"/>
          <p:cNvSpPr txBox="1"/>
          <p:nvPr/>
        </p:nvSpPr>
        <p:spPr>
          <a:xfrm>
            <a:off x="1005311" y="7313657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If            , the example is not a support vector, gradient is zero</a:t>
            </a:r>
          </a:p>
        </p:txBody>
      </p:sp>
      <p:pic>
        <p:nvPicPr>
          <p:cNvPr id="7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20302" y="7572232"/>
            <a:ext cx="1797748" cy="700176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Otherwise,"/>
          <p:cNvSpPr txBox="1"/>
          <p:nvPr/>
        </p:nvSpPr>
        <p:spPr>
          <a:xfrm>
            <a:off x="1005311" y="8583657"/>
            <a:ext cx="474421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Otherwise, </a:t>
            </a:r>
          </a:p>
        </p:txBody>
      </p:sp>
      <p:sp>
        <p:nvSpPr>
          <p:cNvPr id="784" name="(update looks backwards — we’re minimizing here!)"/>
          <p:cNvSpPr txBox="1"/>
          <p:nvPr/>
        </p:nvSpPr>
        <p:spPr>
          <a:xfrm>
            <a:off x="15332124" y="10060072"/>
            <a:ext cx="8873542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(update looks backwards — we’re minimizing here!)</a:t>
            </a:r>
          </a:p>
        </p:txBody>
      </p:sp>
      <p:pic>
        <p:nvPicPr>
          <p:cNvPr id="7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7722" y="9789411"/>
            <a:ext cx="10714070" cy="1704991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Rectangle"/>
          <p:cNvSpPr/>
          <p:nvPr/>
        </p:nvSpPr>
        <p:spPr>
          <a:xfrm>
            <a:off x="6839151" y="8393389"/>
            <a:ext cx="9384710" cy="1573483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Rectangle"/>
          <p:cNvSpPr/>
          <p:nvPr/>
        </p:nvSpPr>
        <p:spPr>
          <a:xfrm>
            <a:off x="8737071" y="10248138"/>
            <a:ext cx="1502537" cy="957957"/>
          </a:xfrm>
          <a:prstGeom prst="rect">
            <a:avLst/>
          </a:prstGeom>
          <a:ln w="50800">
            <a:solidFill>
              <a:schemeClr val="accent4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Perceptron-like, but we update away from *loss-augmented* prediction"/>
          <p:cNvSpPr txBox="1"/>
          <p:nvPr/>
        </p:nvSpPr>
        <p:spPr>
          <a:xfrm>
            <a:off x="1005311" y="12122531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Perceptron-like, but we update away from *loss-augmented* prediction</a:t>
            </a:r>
          </a:p>
        </p:txBody>
      </p:sp>
      <p:sp>
        <p:nvSpPr>
          <p:cNvPr id="789" name="Line"/>
          <p:cNvSpPr/>
          <p:nvPr/>
        </p:nvSpPr>
        <p:spPr>
          <a:xfrm>
            <a:off x="14501029" y="10608107"/>
            <a:ext cx="781859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Minimize"/>
          <p:cNvSpPr txBox="1"/>
          <p:nvPr/>
        </p:nvSpPr>
        <p:spPr>
          <a:xfrm>
            <a:off x="1186283" y="2840179"/>
            <a:ext cx="330096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Minimize</a:t>
            </a:r>
          </a:p>
        </p:txBody>
      </p:sp>
      <p:sp>
        <p:nvSpPr>
          <p:cNvPr id="791" name="s.t."/>
          <p:cNvSpPr txBox="1"/>
          <p:nvPr/>
        </p:nvSpPr>
        <p:spPr>
          <a:xfrm>
            <a:off x="1313283" y="4466778"/>
            <a:ext cx="117145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s.t.</a:t>
            </a:r>
          </a:p>
        </p:txBody>
      </p:sp>
      <p:sp>
        <p:nvSpPr>
          <p:cNvPr id="792" name="Rectangle"/>
          <p:cNvSpPr/>
          <p:nvPr/>
        </p:nvSpPr>
        <p:spPr>
          <a:xfrm>
            <a:off x="967731" y="2111516"/>
            <a:ext cx="20403759" cy="48432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7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6880" y="4693080"/>
            <a:ext cx="3300964" cy="777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2595" y="2290714"/>
            <a:ext cx="5106580" cy="23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19455" y="5742271"/>
            <a:ext cx="17742352" cy="103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49773" y="8454039"/>
            <a:ext cx="16371228" cy="143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6" grpId="4"/>
      <p:bldP build="whole" bldLvl="1" animBg="1" rev="0" advAuto="0" spid="788" grpId="10"/>
      <p:bldP build="whole" bldLvl="1" animBg="1" rev="0" advAuto="0" spid="781" grpId="1"/>
      <p:bldP build="whole" bldLvl="1" animBg="1" rev="0" advAuto="0" spid="784" grpId="8"/>
      <p:bldP build="whole" bldLvl="1" animBg="1" rev="0" advAuto="0" spid="789" grpId="9"/>
      <p:bldP build="whole" bldLvl="1" animBg="1" rev="0" advAuto="0" spid="787" grpId="7"/>
      <p:bldP build="whole" bldLvl="1" animBg="1" rev="0" advAuto="0" spid="786" grpId="3"/>
      <p:bldP build="whole" bldLvl="1" animBg="1" rev="0" advAuto="0" spid="785" grpId="6"/>
      <p:bldP build="whole" bldLvl="1" animBg="1" rev="0" advAuto="0" spid="782" grpId="2"/>
      <p:bldP build="whole" bldLvl="1" animBg="1" rev="0" advAuto="0" spid="783" grpId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utting it Together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Putting it Together</a:t>
            </a:r>
          </a:p>
        </p:txBody>
      </p:sp>
      <p:sp>
        <p:nvSpPr>
          <p:cNvPr id="801" name="Minimize"/>
          <p:cNvSpPr txBox="1"/>
          <p:nvPr/>
        </p:nvSpPr>
        <p:spPr>
          <a:xfrm>
            <a:off x="1186283" y="2840179"/>
            <a:ext cx="330096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Minimize</a:t>
            </a:r>
          </a:p>
        </p:txBody>
      </p:sp>
      <p:sp>
        <p:nvSpPr>
          <p:cNvPr id="802" name="s.t."/>
          <p:cNvSpPr txBox="1"/>
          <p:nvPr/>
        </p:nvSpPr>
        <p:spPr>
          <a:xfrm>
            <a:off x="1313283" y="4466778"/>
            <a:ext cx="117145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s.t.</a:t>
            </a:r>
          </a:p>
        </p:txBody>
      </p:sp>
      <p:sp>
        <p:nvSpPr>
          <p:cNvPr id="803" name="Rectangle"/>
          <p:cNvSpPr/>
          <p:nvPr/>
        </p:nvSpPr>
        <p:spPr>
          <a:xfrm>
            <a:off x="967731" y="2111516"/>
            <a:ext cx="20403759" cy="484325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6880" y="4693080"/>
            <a:ext cx="3300964" cy="777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2595" y="2290714"/>
            <a:ext cx="5106580" cy="233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19455" y="5742271"/>
            <a:ext cx="17742352" cy="1037178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(Unregularized) gradients:"/>
          <p:cNvSpPr txBox="1"/>
          <p:nvPr/>
        </p:nvSpPr>
        <p:spPr>
          <a:xfrm>
            <a:off x="1066359" y="7281369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(Unregularized) gradients:</a:t>
            </a:r>
          </a:p>
        </p:txBody>
      </p:sp>
      <p:sp>
        <p:nvSpPr>
          <p:cNvPr id="808" name="SVM:"/>
          <p:cNvSpPr txBox="1"/>
          <p:nvPr/>
        </p:nvSpPr>
        <p:spPr>
          <a:xfrm>
            <a:off x="1700803" y="8500702"/>
            <a:ext cx="595784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SVM: </a:t>
            </a:r>
          </a:p>
        </p:txBody>
      </p:sp>
      <p:pic>
        <p:nvPicPr>
          <p:cNvPr id="80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85570" y="9755575"/>
            <a:ext cx="17212569" cy="1663746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Log reg:"/>
          <p:cNvSpPr txBox="1"/>
          <p:nvPr/>
        </p:nvSpPr>
        <p:spPr>
          <a:xfrm>
            <a:off x="1713503" y="9755299"/>
            <a:ext cx="2217600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Log reg:</a:t>
            </a:r>
          </a:p>
        </p:txBody>
      </p:sp>
      <p:pic>
        <p:nvPicPr>
          <p:cNvPr id="81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044202" y="8668111"/>
            <a:ext cx="6890375" cy="799198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(loss-augmented max)"/>
          <p:cNvSpPr txBox="1"/>
          <p:nvPr/>
        </p:nvSpPr>
        <p:spPr>
          <a:xfrm>
            <a:off x="12878194" y="8500147"/>
            <a:ext cx="1099691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(loss-augmented max)</a:t>
            </a:r>
          </a:p>
        </p:txBody>
      </p:sp>
      <p:sp>
        <p:nvSpPr>
          <p:cNvPr id="813" name="SVM: max over    s to compute gradient. LR: need to sum over    s"/>
          <p:cNvSpPr txBox="1"/>
          <p:nvPr/>
        </p:nvSpPr>
        <p:spPr>
          <a:xfrm>
            <a:off x="1066359" y="11629617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SVM: max over    s to compute gradient. LR: need to sum over    s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24454" t="0" r="54898" b="0"/>
          <a:stretch>
            <a:fillRect/>
          </a:stretch>
        </p:blipFill>
        <p:spPr>
          <a:xfrm>
            <a:off x="6406257" y="11629617"/>
            <a:ext cx="504599" cy="822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24454" t="0" r="54898" b="0"/>
          <a:stretch>
            <a:fillRect/>
          </a:stretch>
        </p:blipFill>
        <p:spPr>
          <a:xfrm>
            <a:off x="20296521" y="11629617"/>
            <a:ext cx="504600" cy="822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5" grpId="9"/>
      <p:bldP build="whole" bldLvl="1" animBg="1" rev="0" advAuto="0" spid="810" grpId="5"/>
      <p:bldP build="whole" bldLvl="1" animBg="1" rev="0" advAuto="0" spid="811" grpId="3"/>
      <p:bldP build="whole" bldLvl="1" animBg="1" rev="0" advAuto="0" spid="814" grpId="8"/>
      <p:bldP build="whole" bldLvl="1" animBg="1" rev="0" advAuto="0" spid="809" grpId="6"/>
      <p:bldP build="whole" bldLvl="1" animBg="1" rev="0" advAuto="0" spid="812" grpId="4"/>
      <p:bldP build="whole" bldLvl="1" animBg="1" rev="0" advAuto="0" spid="813" grpId="7"/>
      <p:bldP build="whole" bldLvl="1" animBg="1" rev="0" advAuto="0" spid="807" grpId="1"/>
      <p:bldP build="whole" bldLvl="1" animBg="1" rev="0" advAuto="0" spid="808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oss Functions"/>
          <p:cNvSpPr txBox="1"/>
          <p:nvPr>
            <p:ph type="title"/>
          </p:nvPr>
        </p:nvSpPr>
        <p:spPr>
          <a:xfrm>
            <a:off x="4451163" y="-142875"/>
            <a:ext cx="15481674" cy="2339579"/>
          </a:xfrm>
          <a:prstGeom prst="rect">
            <a:avLst/>
          </a:prstGeom>
        </p:spPr>
        <p:txBody>
          <a:bodyPr/>
          <a:lstStyle/>
          <a:p>
            <a:pPr/>
            <a:r>
              <a:t>Loss Functions</a:t>
            </a:r>
          </a:p>
        </p:txBody>
      </p:sp>
      <p:pic>
        <p:nvPicPr>
          <p:cNvPr id="161" name="simple.1.png" descr="simple.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7943" y="2060371"/>
            <a:ext cx="17195743" cy="1146383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Hinge (SVM)"/>
          <p:cNvSpPr txBox="1"/>
          <p:nvPr/>
        </p:nvSpPr>
        <p:spPr>
          <a:xfrm>
            <a:off x="9939650" y="5484812"/>
            <a:ext cx="3518067" cy="835324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Hinge (SVM)</a:t>
            </a:r>
          </a:p>
        </p:txBody>
      </p:sp>
      <p:sp>
        <p:nvSpPr>
          <p:cNvPr id="163" name="Logistic"/>
          <p:cNvSpPr txBox="1"/>
          <p:nvPr/>
        </p:nvSpPr>
        <p:spPr>
          <a:xfrm>
            <a:off x="16083153" y="10747675"/>
            <a:ext cx="2228071" cy="835324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Logistic</a:t>
            </a:r>
          </a:p>
        </p:txBody>
      </p:sp>
      <p:sp>
        <p:nvSpPr>
          <p:cNvPr id="164" name="Perceptron"/>
          <p:cNvSpPr txBox="1"/>
          <p:nvPr/>
        </p:nvSpPr>
        <p:spPr>
          <a:xfrm>
            <a:off x="7850271" y="11733629"/>
            <a:ext cx="3207904" cy="835324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Perceptron</a:t>
            </a:r>
          </a:p>
        </p:txBody>
      </p:sp>
      <p:sp>
        <p:nvSpPr>
          <p:cNvPr id="165" name="Line"/>
          <p:cNvSpPr/>
          <p:nvPr/>
        </p:nvSpPr>
        <p:spPr>
          <a:xfrm flipV="1">
            <a:off x="9280376" y="6033225"/>
            <a:ext cx="627144" cy="411499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6" name="Line"/>
          <p:cNvSpPr/>
          <p:nvPr/>
        </p:nvSpPr>
        <p:spPr>
          <a:xfrm flipH="1">
            <a:off x="11051493" y="11536720"/>
            <a:ext cx="488733" cy="353111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Line"/>
          <p:cNvSpPr/>
          <p:nvPr/>
        </p:nvSpPr>
        <p:spPr>
          <a:xfrm flipV="1">
            <a:off x="15617972" y="11306006"/>
            <a:ext cx="451667" cy="517077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0-1 (ideal)"/>
          <p:cNvSpPr txBox="1"/>
          <p:nvPr/>
        </p:nvSpPr>
        <p:spPr>
          <a:xfrm>
            <a:off x="5680490" y="10336421"/>
            <a:ext cx="2963677" cy="83532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0-1 (ideal)</a:t>
            </a:r>
          </a:p>
        </p:txBody>
      </p:sp>
      <p:sp>
        <p:nvSpPr>
          <p:cNvPr id="169" name="Line"/>
          <p:cNvSpPr/>
          <p:nvPr/>
        </p:nvSpPr>
        <p:spPr>
          <a:xfrm flipH="1">
            <a:off x="8696567" y="10167713"/>
            <a:ext cx="458583" cy="405587"/>
          </a:xfrm>
          <a:prstGeom prst="line">
            <a:avLst/>
          </a:prstGeom>
          <a:ln w="762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13685" y="11902027"/>
            <a:ext cx="1447471" cy="68238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Loss"/>
          <p:cNvSpPr txBox="1"/>
          <p:nvPr/>
        </p:nvSpPr>
        <p:spPr>
          <a:xfrm rot="16200000">
            <a:off x="1715912" y="6057113"/>
            <a:ext cx="3518067" cy="10388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7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Loss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oftmax Margi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Softmax Margin</a:t>
            </a:r>
          </a:p>
        </p:txBody>
      </p:sp>
      <p:sp>
        <p:nvSpPr>
          <p:cNvPr id="820" name="Can we include a loss function in logistic regression?"/>
          <p:cNvSpPr txBox="1"/>
          <p:nvPr/>
        </p:nvSpPr>
        <p:spPr>
          <a:xfrm>
            <a:off x="905575" y="2296114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Can we include a loss function in logistic regression?</a:t>
            </a:r>
          </a:p>
        </p:txBody>
      </p:sp>
      <p:sp>
        <p:nvSpPr>
          <p:cNvPr id="821" name="Likelihood is artificially higher for things with high loss — training needs to work even harder to maximize the likelihood of the right thing!"/>
          <p:cNvSpPr txBox="1"/>
          <p:nvPr/>
        </p:nvSpPr>
        <p:spPr>
          <a:xfrm>
            <a:off x="905575" y="6344168"/>
            <a:ext cx="22176009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Likelihood is artificially higher for things with high loss — training needs to work even harder to maximize the likelihood of the right thing!</a:t>
            </a:r>
          </a:p>
        </p:txBody>
      </p:sp>
      <p:sp>
        <p:nvSpPr>
          <p:cNvPr id="822" name="Line"/>
          <p:cNvSpPr/>
          <p:nvPr/>
        </p:nvSpPr>
        <p:spPr>
          <a:xfrm flipV="1">
            <a:off x="5317307" y="8543163"/>
            <a:ext cx="1" cy="30284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3" name="Line"/>
          <p:cNvSpPr/>
          <p:nvPr/>
        </p:nvSpPr>
        <p:spPr>
          <a:xfrm>
            <a:off x="4682307" y="11190605"/>
            <a:ext cx="41526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1831" y="8435680"/>
            <a:ext cx="3575643" cy="2686564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7755346" y="8935597"/>
            <a:ext cx="692763" cy="2243575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  <a:alpha val="2168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6" name="Line"/>
          <p:cNvSpPr/>
          <p:nvPr/>
        </p:nvSpPr>
        <p:spPr>
          <a:xfrm>
            <a:off x="7134883" y="8473203"/>
            <a:ext cx="1" cy="302844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7" name="right answer"/>
          <p:cNvSpPr txBox="1"/>
          <p:nvPr/>
        </p:nvSpPr>
        <p:spPr>
          <a:xfrm>
            <a:off x="5868341" y="11619186"/>
            <a:ext cx="2601802" cy="63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3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right answer</a:t>
            </a:r>
          </a:p>
        </p:txBody>
      </p:sp>
      <p:sp>
        <p:nvSpPr>
          <p:cNvPr id="828" name="high loss"/>
          <p:cNvSpPr txBox="1"/>
          <p:nvPr/>
        </p:nvSpPr>
        <p:spPr>
          <a:xfrm rot="16200000">
            <a:off x="7192657" y="9740752"/>
            <a:ext cx="1852453" cy="63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3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high loss</a:t>
            </a:r>
          </a:p>
        </p:txBody>
      </p:sp>
      <p:sp>
        <p:nvSpPr>
          <p:cNvPr id="829" name="Rectangle"/>
          <p:cNvSpPr/>
          <p:nvPr/>
        </p:nvSpPr>
        <p:spPr>
          <a:xfrm>
            <a:off x="5787346" y="8935597"/>
            <a:ext cx="692763" cy="2243575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  <a:alpha val="2168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0" name="low loss"/>
          <p:cNvSpPr txBox="1"/>
          <p:nvPr/>
        </p:nvSpPr>
        <p:spPr>
          <a:xfrm rot="16200000">
            <a:off x="5292995" y="9809089"/>
            <a:ext cx="1715778" cy="63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3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low loss</a:t>
            </a:r>
          </a:p>
        </p:txBody>
      </p:sp>
      <p:sp>
        <p:nvSpPr>
          <p:cNvPr id="831" name="Line"/>
          <p:cNvSpPr/>
          <p:nvPr/>
        </p:nvSpPr>
        <p:spPr>
          <a:xfrm flipH="1">
            <a:off x="9451903" y="10251150"/>
            <a:ext cx="167552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2" name="Line"/>
          <p:cNvSpPr/>
          <p:nvPr/>
        </p:nvSpPr>
        <p:spPr>
          <a:xfrm>
            <a:off x="11406074" y="11234466"/>
            <a:ext cx="41526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5398" y="8479541"/>
            <a:ext cx="3575643" cy="2686564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Rectangle"/>
          <p:cNvSpPr/>
          <p:nvPr/>
        </p:nvSpPr>
        <p:spPr>
          <a:xfrm>
            <a:off x="14479113" y="8979458"/>
            <a:ext cx="692763" cy="2243575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  <a:alpha val="2168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5" name="Line"/>
          <p:cNvSpPr/>
          <p:nvPr/>
        </p:nvSpPr>
        <p:spPr>
          <a:xfrm>
            <a:off x="13858650" y="8517064"/>
            <a:ext cx="1" cy="3028443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6" name="high loss"/>
          <p:cNvSpPr txBox="1"/>
          <p:nvPr/>
        </p:nvSpPr>
        <p:spPr>
          <a:xfrm rot="16200000">
            <a:off x="13916424" y="9784613"/>
            <a:ext cx="1852453" cy="63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3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high loss</a:t>
            </a:r>
          </a:p>
        </p:txBody>
      </p:sp>
      <p:sp>
        <p:nvSpPr>
          <p:cNvPr id="837" name="Rectangle"/>
          <p:cNvSpPr/>
          <p:nvPr/>
        </p:nvSpPr>
        <p:spPr>
          <a:xfrm>
            <a:off x="12511113" y="8979458"/>
            <a:ext cx="692763" cy="2243575"/>
          </a:xfrm>
          <a:prstGeom prst="rect">
            <a:avLst/>
          </a:prstGeom>
          <a:solidFill>
            <a:schemeClr val="accent2">
              <a:hueOff val="-554920"/>
              <a:satOff val="-21482"/>
              <a:lumOff val="-6228"/>
              <a:alpha val="2168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8" name="low loss"/>
          <p:cNvSpPr txBox="1"/>
          <p:nvPr/>
        </p:nvSpPr>
        <p:spPr>
          <a:xfrm rot="16200000">
            <a:off x="12016761" y="9852950"/>
            <a:ext cx="1715779" cy="63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000"/>
              </a:spcBef>
              <a:defRPr sz="3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low loss</a:t>
            </a:r>
          </a:p>
        </p:txBody>
      </p:sp>
      <p:sp>
        <p:nvSpPr>
          <p:cNvPr id="839" name="Line"/>
          <p:cNvSpPr/>
          <p:nvPr/>
        </p:nvSpPr>
        <p:spPr>
          <a:xfrm flipV="1">
            <a:off x="12041074" y="8587024"/>
            <a:ext cx="1" cy="30284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0" name="Biased estimator for original likelihood, but better loss"/>
          <p:cNvSpPr txBox="1"/>
          <p:nvPr/>
        </p:nvSpPr>
        <p:spPr>
          <a:xfrm>
            <a:off x="1066359" y="12216847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Biased estimator for original likelihood, but better loss</a:t>
            </a:r>
          </a:p>
        </p:txBody>
      </p:sp>
      <p:sp>
        <p:nvSpPr>
          <p:cNvPr id="841" name="Gimpel and Smith (2010)"/>
          <p:cNvSpPr txBox="1"/>
          <p:nvPr/>
        </p:nvSpPr>
        <p:spPr>
          <a:xfrm>
            <a:off x="19448792" y="12993372"/>
            <a:ext cx="5255415" cy="600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36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Gimpel and Smith (2010)</a:t>
            </a:r>
          </a:p>
        </p:txBody>
      </p:sp>
      <p:pic>
        <p:nvPicPr>
          <p:cNvPr id="8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4721" y="3740177"/>
            <a:ext cx="14568693" cy="2199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9" grpId="5"/>
      <p:bldP build="whole" bldLvl="1" animBg="1" rev="0" advAuto="0" spid="835" grpId="10"/>
      <p:bldP build="whole" bldLvl="1" animBg="1" rev="0" advAuto="0" spid="824" grpId="3"/>
      <p:bldP build="whole" bldLvl="1" animBg="1" rev="0" advAuto="0" spid="834" grpId="8"/>
      <p:bldP build="whole" bldLvl="1" animBg="1" rev="0" advAuto="0" spid="830" grpId="14"/>
      <p:bldP build="whole" bldLvl="1" animBg="1" rev="0" advAuto="0" spid="827" grpId="20"/>
      <p:bldP build="whole" bldLvl="1" animBg="1" rev="0" advAuto="0" spid="821" grpId="2"/>
      <p:bldP build="whole" bldLvl="1" animBg="1" rev="0" advAuto="0" spid="826" grpId="9"/>
      <p:bldP build="whole" bldLvl="1" animBg="1" rev="0" advAuto="0" spid="837" grpId="7"/>
      <p:bldP build="whole" bldLvl="1" animBg="1" rev="0" advAuto="0" spid="838" grpId="16"/>
      <p:bldP build="whole" bldLvl="1" animBg="1" rev="0" advAuto="0" spid="822" grpId="11"/>
      <p:bldP build="whole" bldLvl="1" animBg="1" rev="0" advAuto="0" spid="831" grpId="13"/>
      <p:bldP build="whole" bldLvl="1" animBg="1" rev="0" advAuto="0" spid="825" grpId="6"/>
      <p:bldP build="whole" bldLvl="1" animBg="1" rev="0" advAuto="0" spid="828" grpId="15"/>
      <p:bldP build="whole" bldLvl="1" animBg="1" rev="0" advAuto="0" spid="839" grpId="12"/>
      <p:bldP build="whole" bldLvl="1" animBg="1" rev="0" advAuto="0" spid="842" grpId="1"/>
      <p:bldP build="whole" bldLvl="1" animBg="1" rev="0" advAuto="0" spid="823" grpId="18"/>
      <p:bldP build="whole" bldLvl="1" animBg="1" rev="0" advAuto="0" spid="833" grpId="4"/>
      <p:bldP build="whole" bldLvl="1" animBg="1" rev="0" advAuto="0" spid="832" grpId="19"/>
      <p:bldP build="whole" bldLvl="1" animBg="1" rev="0" advAuto="0" spid="836" grpId="17"/>
      <p:bldP build="whole" bldLvl="1" animBg="1" rev="0" advAuto="0" spid="840" grpId="2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Entity Linking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Entity Linking</a:t>
            </a:r>
          </a:p>
        </p:txBody>
      </p:sp>
      <p:grpSp>
        <p:nvGrpSpPr>
          <p:cNvPr id="847" name="Group"/>
          <p:cNvGrpSpPr/>
          <p:nvPr/>
        </p:nvGrpSpPr>
        <p:grpSpPr>
          <a:xfrm>
            <a:off x="1127086" y="5710754"/>
            <a:ext cx="7860188" cy="1173983"/>
            <a:chOff x="0" y="2626717"/>
            <a:chExt cx="7860186" cy="1173982"/>
          </a:xfrm>
        </p:grpSpPr>
        <p:sp>
          <p:nvSpPr>
            <p:cNvPr id="845" name="Although he originally won the event, the United States Anti-Doping Agency announced in August 2012 that they had disqualified  Armstrong  from his seven consecutive Tour de France wins from 1999–2005."/>
            <p:cNvSpPr/>
            <p:nvPr/>
          </p:nvSpPr>
          <p:spPr>
            <a:xfrm>
              <a:off x="0" y="2626717"/>
              <a:ext cx="7860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Although he originally won the </a:t>
              </a:r>
              <a:r>
                <a:rPr>
                  <a:solidFill>
                    <a:schemeClr val="accent2"/>
                  </a:solidFill>
                </a:rPr>
                <a:t>event</a:t>
              </a:r>
              <a:r>
                <a:t>, the </a:t>
              </a:r>
              <a:r>
                <a:rPr>
                  <a:solidFill>
                    <a:schemeClr val="accent2"/>
                  </a:solidFill>
                </a:rPr>
                <a:t>United States Anti-Doping Agency</a:t>
              </a:r>
              <a:r>
                <a:t> announced in August 2012 that they had </a:t>
              </a:r>
              <a:r>
                <a:rPr>
                  <a:solidFill>
                    <a:schemeClr val="accent2"/>
                  </a:solidFill>
                </a:rPr>
                <a:t>disqualified</a:t>
              </a:r>
              <a:r>
                <a:t>  </a:t>
              </a:r>
              <a:r>
                <a:rPr b="1"/>
                <a:t>Armstrong </a:t>
              </a:r>
              <a:r>
                <a:t> from his seven consecutive </a:t>
              </a:r>
              <a:r>
                <a:rPr>
                  <a:solidFill>
                    <a:schemeClr val="accent2"/>
                  </a:solidFill>
                </a:rPr>
                <a:t>Tour de France wins</a:t>
              </a:r>
              <a:r>
                <a:t> from 1999–2005.</a:t>
              </a:r>
            </a:p>
          </p:txBody>
        </p:sp>
        <p:sp>
          <p:nvSpPr>
            <p:cNvPr id="846" name="Rounded Rectangle"/>
            <p:cNvSpPr/>
            <p:nvPr/>
          </p:nvSpPr>
          <p:spPr>
            <a:xfrm>
              <a:off x="3047443" y="2988790"/>
              <a:ext cx="3032070" cy="811910"/>
            </a:xfrm>
            <a:prstGeom prst="roundRect">
              <a:avLst>
                <a:gd name="adj" fmla="val 23463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52" name="Group"/>
          <p:cNvGrpSpPr/>
          <p:nvPr/>
        </p:nvGrpSpPr>
        <p:grpSpPr>
          <a:xfrm>
            <a:off x="10433178" y="2162787"/>
            <a:ext cx="7360387" cy="5918873"/>
            <a:chOff x="0" y="0"/>
            <a:chExt cx="7360385" cy="5918872"/>
          </a:xfrm>
        </p:grpSpPr>
        <p:pic>
          <p:nvPicPr>
            <p:cNvPr id="84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20745" y="488526"/>
              <a:ext cx="1295124" cy="2339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9" name="Lance Edward Armstrong is an American former professional road cyclist"/>
            <p:cNvSpPr txBox="1"/>
            <p:nvPr/>
          </p:nvSpPr>
          <p:spPr>
            <a:xfrm>
              <a:off x="500733" y="3349985"/>
              <a:ext cx="6859653" cy="2256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Lance Edward Armstrong is an American former professional </a:t>
              </a:r>
              <a:r>
                <a:rPr>
                  <a:solidFill>
                    <a:schemeClr val="accent2"/>
                  </a:solidFill>
                </a:rPr>
                <a:t>road cyclist</a:t>
              </a:r>
            </a:p>
          </p:txBody>
        </p:sp>
        <p:pic>
          <p:nvPicPr>
            <p:cNvPr id="85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088" y="478261"/>
              <a:ext cx="1801724" cy="1526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1" name="Rounded Rectangle"/>
            <p:cNvSpPr/>
            <p:nvPr/>
          </p:nvSpPr>
          <p:spPr>
            <a:xfrm>
              <a:off x="0" y="0"/>
              <a:ext cx="7326787" cy="5918873"/>
            </a:xfrm>
            <a:prstGeom prst="roundRect">
              <a:avLst>
                <a:gd name="adj" fmla="val 7777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57" name="Group"/>
          <p:cNvGrpSpPr/>
          <p:nvPr/>
        </p:nvGrpSpPr>
        <p:grpSpPr>
          <a:xfrm>
            <a:off x="17977535" y="2162787"/>
            <a:ext cx="5584436" cy="5918873"/>
            <a:chOff x="0" y="0"/>
            <a:chExt cx="5584435" cy="5918872"/>
          </a:xfrm>
        </p:grpSpPr>
        <p:pic>
          <p:nvPicPr>
            <p:cNvPr id="85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48410" y="706537"/>
              <a:ext cx="2884724" cy="1651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4" name="Armstrong County is a county in Pennsylvania…"/>
            <p:cNvSpPr txBox="1"/>
            <p:nvPr/>
          </p:nvSpPr>
          <p:spPr>
            <a:xfrm>
              <a:off x="382210" y="2902245"/>
              <a:ext cx="5134848" cy="2256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Armstrong County is a </a:t>
              </a:r>
              <a:r>
                <a: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rPr>
                <a:t>county</a:t>
              </a:r>
              <a:r>
                <a:t> in Pennsylvania…</a:t>
              </a:r>
            </a:p>
          </p:txBody>
        </p:sp>
        <p:pic>
          <p:nvPicPr>
            <p:cNvPr id="8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0907" y="478261"/>
              <a:ext cx="1801724" cy="1526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6" name="Rounded Rectangle"/>
            <p:cNvSpPr/>
            <p:nvPr/>
          </p:nvSpPr>
          <p:spPr>
            <a:xfrm>
              <a:off x="0" y="0"/>
              <a:ext cx="5584436" cy="5918873"/>
            </a:xfrm>
            <a:prstGeom prst="roundRect">
              <a:avLst>
                <a:gd name="adj" fmla="val 8243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62" name="Group"/>
          <p:cNvGrpSpPr/>
          <p:nvPr/>
        </p:nvGrpSpPr>
        <p:grpSpPr>
          <a:xfrm>
            <a:off x="6170624" y="6938126"/>
            <a:ext cx="14471318" cy="2794732"/>
            <a:chOff x="0" y="0"/>
            <a:chExt cx="14471316" cy="2794731"/>
          </a:xfrm>
        </p:grpSpPr>
        <p:sp>
          <p:nvSpPr>
            <p:cNvPr id="865" name="Connection Line"/>
            <p:cNvSpPr/>
            <p:nvPr/>
          </p:nvSpPr>
          <p:spPr>
            <a:xfrm>
              <a:off x="221470" y="890"/>
              <a:ext cx="7322776" cy="221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629" fill="norm" stroke="1" extrusionOk="0">
                  <a:moveTo>
                    <a:pt x="0" y="0"/>
                  </a:moveTo>
                  <a:cubicBezTo>
                    <a:pt x="6589" y="18610"/>
                    <a:pt x="13789" y="21600"/>
                    <a:pt x="21600" y="896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66" name="Connection Line"/>
            <p:cNvSpPr/>
            <p:nvPr/>
          </p:nvSpPr>
          <p:spPr>
            <a:xfrm>
              <a:off x="0" y="0"/>
              <a:ext cx="14471317" cy="2794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438" fill="norm" stroke="1" extrusionOk="0">
                  <a:moveTo>
                    <a:pt x="0" y="0"/>
                  </a:moveTo>
                  <a:cubicBezTo>
                    <a:pt x="4114" y="19281"/>
                    <a:pt x="11314" y="21600"/>
                    <a:pt x="21600" y="6957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860" name="?"/>
            <p:cNvSpPr txBox="1"/>
            <p:nvPr/>
          </p:nvSpPr>
          <p:spPr>
            <a:xfrm>
              <a:off x="6979917" y="1828698"/>
              <a:ext cx="496901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861" name="?"/>
            <p:cNvSpPr txBox="1"/>
            <p:nvPr/>
          </p:nvSpPr>
          <p:spPr>
            <a:xfrm>
              <a:off x="3627326" y="1182887"/>
              <a:ext cx="496901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863" name="Instead, features f(x, y) look at the actual article associated with y"/>
          <p:cNvSpPr txBox="1"/>
          <p:nvPr/>
        </p:nvSpPr>
        <p:spPr>
          <a:xfrm>
            <a:off x="919746" y="12189681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Instead, features </a:t>
            </a:r>
            <a:r>
              <a:rPr i="1"/>
              <a:t>f</a:t>
            </a:r>
            <a:r>
              <a:t>(</a:t>
            </a:r>
            <a:r>
              <a:rPr i="1"/>
              <a:t>x, y</a:t>
            </a:r>
            <a:r>
              <a:t>) look at the actual article associated with </a:t>
            </a:r>
            <a:r>
              <a:rPr i="1"/>
              <a:t>y</a:t>
            </a:r>
          </a:p>
        </p:txBody>
      </p:sp>
      <p:sp>
        <p:nvSpPr>
          <p:cNvPr id="864" name="4.5M classes, not enough data to learn features like “Tour de France &lt;-&gt; en/wiki/Lance_Armstrong”"/>
          <p:cNvSpPr txBox="1"/>
          <p:nvPr/>
        </p:nvSpPr>
        <p:spPr>
          <a:xfrm>
            <a:off x="919746" y="10199134"/>
            <a:ext cx="22176009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4.5M classes, not enough data to learn features like “Tour de France &lt;-&gt; en/wiki/Lance_Armstrong”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7" grpId="1"/>
      <p:bldP build="whole" bldLvl="1" animBg="1" rev="0" advAuto="0" spid="857" grpId="3"/>
      <p:bldP build="whole" bldLvl="1" animBg="1" rev="0" advAuto="0" spid="862" grpId="4"/>
      <p:bldP build="whole" bldLvl="1" animBg="1" rev="0" advAuto="0" spid="864" grpId="5"/>
      <p:bldP build="whole" bldLvl="1" animBg="1" rev="0" advAuto="0" spid="863" grpId="6"/>
      <p:bldP build="whole" bldLvl="1" animBg="1" rev="0" advAuto="0" spid="852" grpId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Entity Linking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Entity Linking</a:t>
            </a:r>
          </a:p>
        </p:txBody>
      </p:sp>
      <p:grpSp>
        <p:nvGrpSpPr>
          <p:cNvPr id="871" name="Group"/>
          <p:cNvGrpSpPr/>
          <p:nvPr/>
        </p:nvGrpSpPr>
        <p:grpSpPr>
          <a:xfrm>
            <a:off x="1508086" y="4821754"/>
            <a:ext cx="7860188" cy="1173983"/>
            <a:chOff x="0" y="2626717"/>
            <a:chExt cx="7860186" cy="1173982"/>
          </a:xfrm>
        </p:grpSpPr>
        <p:sp>
          <p:nvSpPr>
            <p:cNvPr id="869" name="Although he originally won the event, the United States Anti-Doping Agency announced in August 2012 that they had disqualified  Armstrong  from his seven consecutive Tour de France wins from 1999–2005."/>
            <p:cNvSpPr/>
            <p:nvPr/>
          </p:nvSpPr>
          <p:spPr>
            <a:xfrm>
              <a:off x="0" y="2626717"/>
              <a:ext cx="7860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Although he originally won the </a:t>
              </a:r>
              <a:r>
                <a:rPr>
                  <a:solidFill>
                    <a:schemeClr val="accent2"/>
                  </a:solidFill>
                </a:rPr>
                <a:t>event</a:t>
              </a:r>
              <a:r>
                <a:t>, the </a:t>
              </a:r>
              <a:r>
                <a:rPr>
                  <a:solidFill>
                    <a:schemeClr val="accent2"/>
                  </a:solidFill>
                </a:rPr>
                <a:t>United States Anti-Doping Agency</a:t>
              </a:r>
              <a:r>
                <a:t> announced in August 2012 that they had </a:t>
              </a:r>
              <a:r>
                <a:rPr>
                  <a:solidFill>
                    <a:schemeClr val="accent2"/>
                  </a:solidFill>
                </a:rPr>
                <a:t>disqualified</a:t>
              </a:r>
              <a:r>
                <a:t>  </a:t>
              </a:r>
              <a:r>
                <a:rPr b="1"/>
                <a:t>Armstrong </a:t>
              </a:r>
              <a:r>
                <a:t> from his seven consecutive </a:t>
              </a:r>
              <a:r>
                <a:rPr>
                  <a:solidFill>
                    <a:schemeClr val="accent2"/>
                  </a:solidFill>
                </a:rPr>
                <a:t>Tour de France wins</a:t>
              </a:r>
              <a:r>
                <a:t> from 1999–2005.</a:t>
              </a:r>
            </a:p>
          </p:txBody>
        </p:sp>
        <p:sp>
          <p:nvSpPr>
            <p:cNvPr id="870" name="Rounded Rectangle"/>
            <p:cNvSpPr/>
            <p:nvPr/>
          </p:nvSpPr>
          <p:spPr>
            <a:xfrm>
              <a:off x="3047443" y="2988790"/>
              <a:ext cx="3032070" cy="811910"/>
            </a:xfrm>
            <a:prstGeom prst="roundRect">
              <a:avLst>
                <a:gd name="adj" fmla="val 23463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0943" y="2652164"/>
            <a:ext cx="1295125" cy="2339579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Lance Edward Armstrong"/>
          <p:cNvSpPr txBox="1"/>
          <p:nvPr/>
        </p:nvSpPr>
        <p:spPr>
          <a:xfrm>
            <a:off x="10679912" y="5246072"/>
            <a:ext cx="6859653" cy="757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Lance Edward Armstrong</a:t>
            </a:r>
          </a:p>
        </p:txBody>
      </p:sp>
      <p:pic>
        <p:nvPicPr>
          <p:cNvPr id="8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5267" y="2641048"/>
            <a:ext cx="1801724" cy="1526885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Rounded Rectangle"/>
          <p:cNvSpPr/>
          <p:nvPr/>
        </p:nvSpPr>
        <p:spPr>
          <a:xfrm>
            <a:off x="10433178" y="2162787"/>
            <a:ext cx="7326787" cy="4298058"/>
          </a:xfrm>
          <a:prstGeom prst="roundRect">
            <a:avLst>
              <a:gd name="adj" fmla="val 1071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25945" y="2869325"/>
            <a:ext cx="2884725" cy="1651256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Armstrong County"/>
          <p:cNvSpPr txBox="1"/>
          <p:nvPr/>
        </p:nvSpPr>
        <p:spPr>
          <a:xfrm>
            <a:off x="18359746" y="5179332"/>
            <a:ext cx="5134848" cy="757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457200">
              <a:defRPr sz="4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Armstrong County</a:t>
            </a:r>
          </a:p>
        </p:txBody>
      </p:sp>
      <p:pic>
        <p:nvPicPr>
          <p:cNvPr id="8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98442" y="2641048"/>
            <a:ext cx="1801725" cy="1526885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ounded Rectangle"/>
          <p:cNvSpPr/>
          <p:nvPr/>
        </p:nvSpPr>
        <p:spPr>
          <a:xfrm>
            <a:off x="17977535" y="2162787"/>
            <a:ext cx="5584436" cy="4298058"/>
          </a:xfrm>
          <a:prstGeom prst="roundRect">
            <a:avLst>
              <a:gd name="adj" fmla="val 1071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0" name="tf-idf(doc, w) = freq of w in doc * log(4.5M/# Wiki articles w occurs in)"/>
          <p:cNvSpPr txBox="1"/>
          <p:nvPr/>
        </p:nvSpPr>
        <p:spPr>
          <a:xfrm>
            <a:off x="919746" y="7836934"/>
            <a:ext cx="2400902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tf-idf(doc, </a:t>
            </a:r>
            <a:r>
              <a:rPr i="1"/>
              <a:t>w</a:t>
            </a:r>
            <a:r>
              <a:t>) = freq of </a:t>
            </a:r>
            <a:r>
              <a:rPr i="1"/>
              <a:t>w</a:t>
            </a:r>
            <a:r>
              <a:t> in doc * log(4.5M/# Wiki articles </a:t>
            </a:r>
            <a:r>
              <a:rPr i="1"/>
              <a:t>w</a:t>
            </a:r>
            <a:r>
              <a:t> occurs in)</a:t>
            </a:r>
          </a:p>
        </p:txBody>
      </p:sp>
      <p:sp>
        <p:nvSpPr>
          <p:cNvPr id="881" name="the: occurs in every article, tf-idf = 0"/>
          <p:cNvSpPr txBox="1"/>
          <p:nvPr/>
        </p:nvSpPr>
        <p:spPr>
          <a:xfrm>
            <a:off x="1681746" y="8725934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 i="1">
                <a:latin typeface="+mj-lt"/>
                <a:ea typeface="+mj-ea"/>
                <a:cs typeface="+mj-cs"/>
                <a:sym typeface="Calibri"/>
              </a:defRPr>
            </a:pPr>
            <a:r>
              <a:t>the</a:t>
            </a:r>
            <a:r>
              <a:rPr i="0"/>
              <a:t>: occurs in every article, tf-idf = 0</a:t>
            </a:r>
          </a:p>
        </p:txBody>
      </p:sp>
      <p:sp>
        <p:nvSpPr>
          <p:cNvPr id="882" name="cyclist: occurs in 1% of articles, tf-idf = # occurrences * log10(100)"/>
          <p:cNvSpPr txBox="1"/>
          <p:nvPr/>
        </p:nvSpPr>
        <p:spPr>
          <a:xfrm>
            <a:off x="1681746" y="9660698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 i="1">
                <a:latin typeface="+mj-lt"/>
                <a:ea typeface="+mj-ea"/>
                <a:cs typeface="+mj-cs"/>
                <a:sym typeface="Calibri"/>
              </a:defRPr>
            </a:pPr>
            <a:r>
              <a:t>cyclist</a:t>
            </a:r>
            <a:r>
              <a:rPr i="0"/>
              <a:t>: occurs in 1% of articles, tf-idf = # occurrences * log10(100)</a:t>
            </a:r>
          </a:p>
        </p:txBody>
      </p:sp>
      <p:sp>
        <p:nvSpPr>
          <p:cNvPr id="883" name="f(x,y) = [cos(tf-idf(x), tf-idf(y)), … other features]"/>
          <p:cNvSpPr txBox="1"/>
          <p:nvPr/>
        </p:nvSpPr>
        <p:spPr>
          <a:xfrm>
            <a:off x="919746" y="11984798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 i="1">
                <a:latin typeface="+mj-lt"/>
                <a:ea typeface="+mj-ea"/>
                <a:cs typeface="+mj-cs"/>
                <a:sym typeface="Calibri"/>
              </a:defRPr>
            </a:pPr>
            <a:r>
              <a:t>f</a:t>
            </a:r>
            <a:r>
              <a:rPr i="0"/>
              <a:t>(</a:t>
            </a:r>
            <a:r>
              <a:t>x,y</a:t>
            </a:r>
            <a:r>
              <a:rPr i="0"/>
              <a:t>)</a:t>
            </a:r>
            <a:r>
              <a:t> </a:t>
            </a:r>
            <a:r>
              <a:rPr i="0"/>
              <a:t>= [cos(tf-idf(</a:t>
            </a:r>
            <a:r>
              <a:t>x</a:t>
            </a:r>
            <a:r>
              <a:rPr i="0"/>
              <a:t>), tf-idf(</a:t>
            </a:r>
            <a:r>
              <a:t>y</a:t>
            </a:r>
            <a:r>
              <a:rPr i="0"/>
              <a:t>)), … other features]</a:t>
            </a:r>
          </a:p>
        </p:txBody>
      </p:sp>
      <p:sp>
        <p:nvSpPr>
          <p:cNvPr id="884" name="tf-idf(doc) = vector of tf-idf(doc, w) for all words in vocabulary (50,000)"/>
          <p:cNvSpPr txBox="1"/>
          <p:nvPr/>
        </p:nvSpPr>
        <p:spPr>
          <a:xfrm>
            <a:off x="919746" y="10881025"/>
            <a:ext cx="2386599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tf-idf(doc) = vector of tf-idf(doc, </a:t>
            </a:r>
            <a:r>
              <a:rPr i="1"/>
              <a:t>w</a:t>
            </a:r>
            <a:r>
              <a:t>) for all words in vocabulary (50,000)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3" grpId="5"/>
      <p:bldP build="whole" bldLvl="1" animBg="1" rev="0" advAuto="0" spid="880" grpId="1"/>
      <p:bldP build="whole" bldLvl="1" animBg="1" rev="0" advAuto="0" spid="881" grpId="2"/>
      <p:bldP build="whole" bldLvl="1" animBg="1" rev="0" advAuto="0" spid="884" grpId="4"/>
      <p:bldP build="whole" bldLvl="1" animBg="1" rev="0" advAuto="0" spid="882" grpId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Optimization"/>
          <p:cNvSpPr txBox="1"/>
          <p:nvPr>
            <p:ph type="ctrTitle"/>
          </p:nvPr>
        </p:nvSpPr>
        <p:spPr>
          <a:xfrm>
            <a:off x="2557210" y="3208365"/>
            <a:ext cx="19269580" cy="427667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Optimization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Recap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Recap</a:t>
            </a:r>
          </a:p>
        </p:txBody>
      </p:sp>
      <p:sp>
        <p:nvSpPr>
          <p:cNvPr id="889" name="Four elements of a machine learning method:"/>
          <p:cNvSpPr txBox="1"/>
          <p:nvPr/>
        </p:nvSpPr>
        <p:spPr>
          <a:xfrm>
            <a:off x="905575" y="2161880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Four elements of a machine learning method:</a:t>
            </a:r>
          </a:p>
        </p:txBody>
      </p:sp>
      <p:sp>
        <p:nvSpPr>
          <p:cNvPr id="890" name="Model: probabilistic, max-margin, deep neural network"/>
          <p:cNvSpPr txBox="1"/>
          <p:nvPr/>
        </p:nvSpPr>
        <p:spPr>
          <a:xfrm>
            <a:off x="1280477" y="3566570"/>
            <a:ext cx="17137671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Model: probabilistic, max-margin, deep neural network</a:t>
            </a:r>
          </a:p>
        </p:txBody>
      </p:sp>
      <p:sp>
        <p:nvSpPr>
          <p:cNvPr id="891" name="Inference: just maxes and simple expectations so far, but will get harder"/>
          <p:cNvSpPr txBox="1"/>
          <p:nvPr/>
        </p:nvSpPr>
        <p:spPr>
          <a:xfrm>
            <a:off x="1319418" y="10955452"/>
            <a:ext cx="2278301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Inference: just maxes and simple expectations so far, but will get harder</a:t>
            </a:r>
          </a:p>
        </p:txBody>
      </p:sp>
      <p:sp>
        <p:nvSpPr>
          <p:cNvPr id="892" name="Training: gradient descent?"/>
          <p:cNvSpPr txBox="1"/>
          <p:nvPr/>
        </p:nvSpPr>
        <p:spPr>
          <a:xfrm>
            <a:off x="1319418" y="12239624"/>
            <a:ext cx="1956120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Training: gradient descent?</a:t>
            </a:r>
          </a:p>
        </p:txBody>
      </p:sp>
      <p:grpSp>
        <p:nvGrpSpPr>
          <p:cNvPr id="895" name="Group"/>
          <p:cNvGrpSpPr/>
          <p:nvPr/>
        </p:nvGrpSpPr>
        <p:grpSpPr>
          <a:xfrm>
            <a:off x="1292710" y="4498070"/>
            <a:ext cx="15903195" cy="6374946"/>
            <a:chOff x="0" y="0"/>
            <a:chExt cx="15903193" cy="6374944"/>
          </a:xfrm>
        </p:grpSpPr>
        <p:sp>
          <p:nvSpPr>
            <p:cNvPr id="893" name="Objective:"/>
            <p:cNvSpPr txBox="1"/>
            <p:nvPr/>
          </p:nvSpPr>
          <p:spPr>
            <a:xfrm>
              <a:off x="0" y="484825"/>
              <a:ext cx="3717380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533400" indent="-533400" algn="l">
                <a:spcBef>
                  <a:spcPts val="1000"/>
                </a:spcBef>
                <a:buClr>
                  <a:schemeClr val="accent4">
                    <a:satOff val="1488"/>
                    <a:lumOff val="-7242"/>
                  </a:schemeClr>
                </a:buClr>
                <a:buSzPct val="100000"/>
                <a:buChar char="‣"/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Objective:</a:t>
              </a:r>
            </a:p>
          </p:txBody>
        </p:sp>
        <p:pic>
          <p:nvPicPr>
            <p:cNvPr id="894" name="Screen Shot 2019-01-23 at 11.56.13 AM.png" descr="Screen Shot 2019-01-23 at 11.56.13 A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1269" t="15164" r="0" b="18823"/>
            <a:stretch>
              <a:fillRect/>
            </a:stretch>
          </p:blipFill>
          <p:spPr>
            <a:xfrm>
              <a:off x="5820150" y="0"/>
              <a:ext cx="10083044" cy="63749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5" grpId="2"/>
      <p:bldP build="whole" bldLvl="1" animBg="1" rev="0" advAuto="0" spid="890" grpId="1"/>
      <p:bldP build="whole" bldLvl="1" animBg="1" rev="0" advAuto="0" spid="891" grpId="3"/>
      <p:bldP build="whole" bldLvl="1" animBg="1" rev="0" advAuto="0" spid="892" grpId="4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Optimiz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Optimization</a:t>
            </a:r>
          </a:p>
        </p:txBody>
      </p:sp>
      <p:sp>
        <p:nvSpPr>
          <p:cNvPr id="898" name="Stochastic gradient *ascent*"/>
          <p:cNvSpPr txBox="1"/>
          <p:nvPr/>
        </p:nvSpPr>
        <p:spPr>
          <a:xfrm>
            <a:off x="905575" y="2550114"/>
            <a:ext cx="98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Stochastic gradient *ascent*</a:t>
            </a:r>
          </a:p>
        </p:txBody>
      </p:sp>
      <p:sp>
        <p:nvSpPr>
          <p:cNvPr id="899" name="Very simple to code up"/>
          <p:cNvSpPr txBox="1"/>
          <p:nvPr/>
        </p:nvSpPr>
        <p:spPr>
          <a:xfrm>
            <a:off x="1433189" y="3665293"/>
            <a:ext cx="94314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Very simple to code up</a:t>
            </a:r>
          </a:p>
        </p:txBody>
      </p:sp>
      <p:pic>
        <p:nvPicPr>
          <p:cNvPr id="9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1622" y="2490785"/>
            <a:ext cx="8751039" cy="171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786" y="5753565"/>
            <a:ext cx="21212576" cy="687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9" grpId="3"/>
      <p:bldP build="whole" bldLvl="1" animBg="1" rev="0" advAuto="0" spid="901" grpId="4"/>
      <p:bldP build="whole" bldLvl="1" animBg="1" rev="0" advAuto="0" spid="898" grpId="1"/>
      <p:bldP build="whole" bldLvl="1" animBg="1" rev="0" advAuto="0" spid="900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Optimiz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Optimization</a:t>
            </a:r>
          </a:p>
        </p:txBody>
      </p:sp>
      <p:sp>
        <p:nvSpPr>
          <p:cNvPr id="906" name="Stochastic gradient *ascent*"/>
          <p:cNvSpPr txBox="1"/>
          <p:nvPr/>
        </p:nvSpPr>
        <p:spPr>
          <a:xfrm>
            <a:off x="905575" y="2550114"/>
            <a:ext cx="98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Stochastic gradient *ascent*</a:t>
            </a:r>
          </a:p>
        </p:txBody>
      </p:sp>
      <p:sp>
        <p:nvSpPr>
          <p:cNvPr id="907" name="Very simple to code up"/>
          <p:cNvSpPr txBox="1"/>
          <p:nvPr/>
        </p:nvSpPr>
        <p:spPr>
          <a:xfrm>
            <a:off x="1433189" y="3665293"/>
            <a:ext cx="94314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Very simple to code up</a:t>
            </a:r>
          </a:p>
        </p:txBody>
      </p:sp>
      <p:pic>
        <p:nvPicPr>
          <p:cNvPr id="9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1622" y="2490785"/>
            <a:ext cx="8751039" cy="171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274" y="7813910"/>
            <a:ext cx="18020196" cy="406947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What if loss changes quickly in one direction and slowly in another direction?"/>
          <p:cNvSpPr txBox="1"/>
          <p:nvPr/>
        </p:nvSpPr>
        <p:spPr>
          <a:xfrm>
            <a:off x="1417030" y="4822901"/>
            <a:ext cx="19720389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What if loss changes quickly in one direction and slowly in another direction?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Optimiz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Optimization</a:t>
            </a:r>
          </a:p>
        </p:txBody>
      </p:sp>
      <p:sp>
        <p:nvSpPr>
          <p:cNvPr id="915" name="Stochastic gradient *ascent*"/>
          <p:cNvSpPr txBox="1"/>
          <p:nvPr/>
        </p:nvSpPr>
        <p:spPr>
          <a:xfrm>
            <a:off x="905575" y="2550114"/>
            <a:ext cx="98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Stochastic gradient *ascent*</a:t>
            </a:r>
          </a:p>
        </p:txBody>
      </p:sp>
      <p:sp>
        <p:nvSpPr>
          <p:cNvPr id="916" name="Very simple to code up"/>
          <p:cNvSpPr txBox="1"/>
          <p:nvPr/>
        </p:nvSpPr>
        <p:spPr>
          <a:xfrm>
            <a:off x="1433189" y="3665293"/>
            <a:ext cx="94314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Very simple to code up</a:t>
            </a:r>
          </a:p>
        </p:txBody>
      </p:sp>
      <p:pic>
        <p:nvPicPr>
          <p:cNvPr id="9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1622" y="2490785"/>
            <a:ext cx="8751039" cy="1714581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What if loss changes quickly in one direction and slowly in another direction?"/>
          <p:cNvSpPr txBox="1"/>
          <p:nvPr/>
        </p:nvSpPr>
        <p:spPr>
          <a:xfrm>
            <a:off x="1465507" y="4822901"/>
            <a:ext cx="19720389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What if loss changes quickly in one direction and slowly in another direction?</a:t>
            </a:r>
          </a:p>
        </p:txBody>
      </p:sp>
      <p:pic>
        <p:nvPicPr>
          <p:cNvPr id="9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36300" y="7862168"/>
            <a:ext cx="18071106" cy="4179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Optimiz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Optimization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19434" y="7325555"/>
            <a:ext cx="5112284" cy="5313665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Stochastic gradient *ascent*"/>
          <p:cNvSpPr txBox="1"/>
          <p:nvPr/>
        </p:nvSpPr>
        <p:spPr>
          <a:xfrm>
            <a:off x="905575" y="2550114"/>
            <a:ext cx="98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Stochastic gradient *ascent*</a:t>
            </a:r>
          </a:p>
        </p:txBody>
      </p:sp>
      <p:sp>
        <p:nvSpPr>
          <p:cNvPr id="926" name="Very simple to code up"/>
          <p:cNvSpPr txBox="1"/>
          <p:nvPr/>
        </p:nvSpPr>
        <p:spPr>
          <a:xfrm>
            <a:off x="1433189" y="3665293"/>
            <a:ext cx="94314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Very simple to code up</a:t>
            </a:r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1622" y="2490785"/>
            <a:ext cx="8751039" cy="171458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What if the loss function has a local minima or saddle point?"/>
          <p:cNvSpPr txBox="1"/>
          <p:nvPr/>
        </p:nvSpPr>
        <p:spPr>
          <a:xfrm>
            <a:off x="1433189" y="4822901"/>
            <a:ext cx="1972038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What if the loss function has a local minima or saddle point?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Optimiz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Optimization</a:t>
            </a:r>
          </a:p>
        </p:txBody>
      </p:sp>
      <p:sp>
        <p:nvSpPr>
          <p:cNvPr id="933" name="Stochastic gradient *ascent*"/>
          <p:cNvSpPr txBox="1"/>
          <p:nvPr/>
        </p:nvSpPr>
        <p:spPr>
          <a:xfrm>
            <a:off x="905575" y="2550114"/>
            <a:ext cx="98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Stochastic gradient *ascent*</a:t>
            </a:r>
          </a:p>
        </p:txBody>
      </p:sp>
      <p:sp>
        <p:nvSpPr>
          <p:cNvPr id="934" name="Very simple to code up"/>
          <p:cNvSpPr txBox="1"/>
          <p:nvPr/>
        </p:nvSpPr>
        <p:spPr>
          <a:xfrm>
            <a:off x="1433189" y="3665293"/>
            <a:ext cx="94314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Very simple to code up</a:t>
            </a:r>
          </a:p>
        </p:txBody>
      </p:sp>
      <p:sp>
        <p:nvSpPr>
          <p:cNvPr id="935" name="“First-order” technique: only relies on having gradient"/>
          <p:cNvSpPr txBox="1"/>
          <p:nvPr/>
        </p:nvSpPr>
        <p:spPr>
          <a:xfrm>
            <a:off x="1433189" y="4780473"/>
            <a:ext cx="2217600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“First-order” technique: only relies on having gradient</a:t>
            </a:r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1622" y="2490785"/>
            <a:ext cx="8751039" cy="171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6872" y="7316319"/>
            <a:ext cx="10116701" cy="4443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19799" y="7316319"/>
            <a:ext cx="9876102" cy="4443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is Lecture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This Lecture</a:t>
            </a:r>
          </a:p>
        </p:txBody>
      </p:sp>
      <p:sp>
        <p:nvSpPr>
          <p:cNvPr id="174" name="Multiclass fundamentals"/>
          <p:cNvSpPr txBox="1"/>
          <p:nvPr/>
        </p:nvSpPr>
        <p:spPr>
          <a:xfrm>
            <a:off x="905575" y="2550114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Multiclass fundamentals</a:t>
            </a:r>
          </a:p>
        </p:txBody>
      </p:sp>
      <p:sp>
        <p:nvSpPr>
          <p:cNvPr id="175" name="Multiclass logistic regression"/>
          <p:cNvSpPr txBox="1"/>
          <p:nvPr/>
        </p:nvSpPr>
        <p:spPr>
          <a:xfrm>
            <a:off x="905575" y="6741114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Multiclass logistic regression</a:t>
            </a:r>
          </a:p>
        </p:txBody>
      </p:sp>
      <p:sp>
        <p:nvSpPr>
          <p:cNvPr id="176" name="Multiclass SVM"/>
          <p:cNvSpPr txBox="1"/>
          <p:nvPr/>
        </p:nvSpPr>
        <p:spPr>
          <a:xfrm>
            <a:off x="905575" y="9109462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Multiclass SVM</a:t>
            </a:r>
          </a:p>
        </p:txBody>
      </p:sp>
      <p:sp>
        <p:nvSpPr>
          <p:cNvPr id="177" name="Feature extraction"/>
          <p:cNvSpPr txBox="1"/>
          <p:nvPr/>
        </p:nvSpPr>
        <p:spPr>
          <a:xfrm>
            <a:off x="905575" y="4582114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Feature extraction</a:t>
            </a:r>
          </a:p>
        </p:txBody>
      </p:sp>
      <p:sp>
        <p:nvSpPr>
          <p:cNvPr id="178" name="Optimization"/>
          <p:cNvSpPr txBox="1"/>
          <p:nvPr/>
        </p:nvSpPr>
        <p:spPr>
          <a:xfrm>
            <a:off x="905575" y="11313114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Optimization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Optimiz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Optimization</a:t>
            </a:r>
          </a:p>
        </p:txBody>
      </p:sp>
      <p:sp>
        <p:nvSpPr>
          <p:cNvPr id="943" name="Stochastic gradient *ascent*"/>
          <p:cNvSpPr txBox="1"/>
          <p:nvPr/>
        </p:nvSpPr>
        <p:spPr>
          <a:xfrm>
            <a:off x="905575" y="2550114"/>
            <a:ext cx="98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Stochastic gradient *ascent*</a:t>
            </a:r>
          </a:p>
        </p:txBody>
      </p:sp>
      <p:sp>
        <p:nvSpPr>
          <p:cNvPr id="944" name="Very simple to code up"/>
          <p:cNvSpPr txBox="1"/>
          <p:nvPr/>
        </p:nvSpPr>
        <p:spPr>
          <a:xfrm>
            <a:off x="1433189" y="3665293"/>
            <a:ext cx="943149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Very simple to code up</a:t>
            </a:r>
          </a:p>
        </p:txBody>
      </p:sp>
      <p:sp>
        <p:nvSpPr>
          <p:cNvPr id="945" name="“First-order” technique: only relies on having gradient"/>
          <p:cNvSpPr txBox="1"/>
          <p:nvPr/>
        </p:nvSpPr>
        <p:spPr>
          <a:xfrm>
            <a:off x="1433189" y="4780473"/>
            <a:ext cx="2217600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“First-order” technique: only relies on having gradient</a:t>
            </a:r>
          </a:p>
        </p:txBody>
      </p:sp>
      <p:sp>
        <p:nvSpPr>
          <p:cNvPr id="946" name="Newton’s method"/>
          <p:cNvSpPr txBox="1"/>
          <p:nvPr/>
        </p:nvSpPr>
        <p:spPr>
          <a:xfrm>
            <a:off x="905575" y="7010832"/>
            <a:ext cx="16474884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Newton’s method</a:t>
            </a:r>
          </a:p>
        </p:txBody>
      </p:sp>
      <p:sp>
        <p:nvSpPr>
          <p:cNvPr id="947" name="Second-order technique"/>
          <p:cNvSpPr txBox="1"/>
          <p:nvPr/>
        </p:nvSpPr>
        <p:spPr>
          <a:xfrm>
            <a:off x="1433189" y="8072597"/>
            <a:ext cx="1430645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Second-order technique</a:t>
            </a:r>
          </a:p>
        </p:txBody>
      </p:sp>
      <p:sp>
        <p:nvSpPr>
          <p:cNvPr id="948" name="Inverse Hessian: n x n mat, expensive!"/>
          <p:cNvSpPr txBox="1"/>
          <p:nvPr/>
        </p:nvSpPr>
        <p:spPr>
          <a:xfrm>
            <a:off x="11737533" y="9764146"/>
            <a:ext cx="1306098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Inverse Hessian: </a:t>
            </a:r>
            <a:r>
              <a:rPr i="1"/>
              <a:t>n</a:t>
            </a:r>
            <a:r>
              <a:t> x </a:t>
            </a:r>
            <a:r>
              <a:rPr i="1"/>
              <a:t>n </a:t>
            </a:r>
            <a:r>
              <a:t>mat, expensive!</a:t>
            </a:r>
          </a:p>
        </p:txBody>
      </p:sp>
      <p:sp>
        <p:nvSpPr>
          <p:cNvPr id="949" name="Line"/>
          <p:cNvSpPr/>
          <p:nvPr/>
        </p:nvSpPr>
        <p:spPr>
          <a:xfrm flipV="1">
            <a:off x="15563133" y="9079157"/>
            <a:ext cx="449787" cy="85300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0" name="Optimizes quadratic instantly"/>
          <p:cNvSpPr txBox="1"/>
          <p:nvPr/>
        </p:nvSpPr>
        <p:spPr>
          <a:xfrm>
            <a:off x="1433189" y="9241191"/>
            <a:ext cx="1430645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Optimizes quadratic instantly</a:t>
            </a:r>
          </a:p>
        </p:txBody>
      </p:sp>
      <p:sp>
        <p:nvSpPr>
          <p:cNvPr id="951" name="Quasi-Newton methods: L-BFGS, etc. approximate inverse Hessian"/>
          <p:cNvSpPr txBox="1"/>
          <p:nvPr/>
        </p:nvSpPr>
        <p:spPr>
          <a:xfrm>
            <a:off x="905575" y="11074696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Quasi-Newton methods: L-BFGS, etc. approximate inverse Hessian</a:t>
            </a:r>
          </a:p>
        </p:txBody>
      </p:sp>
      <p:sp>
        <p:nvSpPr>
          <p:cNvPr id="952" name="Setting step size is hard (decrease when held-out performance worsens?)"/>
          <p:cNvSpPr txBox="1"/>
          <p:nvPr/>
        </p:nvSpPr>
        <p:spPr>
          <a:xfrm>
            <a:off x="1433189" y="5847349"/>
            <a:ext cx="22816676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Setting step size is hard (decrease when held-out performance worsens?)</a:t>
            </a:r>
          </a:p>
        </p:txBody>
      </p:sp>
      <p:pic>
        <p:nvPicPr>
          <p:cNvPr id="9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1622" y="2490785"/>
            <a:ext cx="8751039" cy="1714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94760" y="7058563"/>
            <a:ext cx="7816624" cy="2061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6" grpId="1"/>
      <p:bldP build="whole" bldLvl="1" animBg="1" rev="0" advAuto="0" spid="949" grpId="4"/>
      <p:bldP build="whole" bldLvl="1" animBg="1" rev="0" advAuto="0" spid="954" grpId="2"/>
      <p:bldP build="whole" bldLvl="1" animBg="1" rev="0" advAuto="0" spid="947" grpId="3"/>
      <p:bldP build="whole" bldLvl="1" animBg="1" rev="0" advAuto="0" spid="950" grpId="6"/>
      <p:bldP build="whole" bldLvl="1" animBg="1" rev="0" advAuto="0" spid="948" grpId="5"/>
      <p:bldP build="whole" bldLvl="1" animBg="1" rev="0" advAuto="0" spid="951" grpId="7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AdaGrad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AdaGrad</a:t>
            </a:r>
          </a:p>
        </p:txBody>
      </p:sp>
      <p:sp>
        <p:nvSpPr>
          <p:cNvPr id="959" name="Duchi et al. (2011)"/>
          <p:cNvSpPr txBox="1"/>
          <p:nvPr/>
        </p:nvSpPr>
        <p:spPr>
          <a:xfrm>
            <a:off x="20242195" y="12780533"/>
            <a:ext cx="4515428" cy="65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Duchi et al. (2011)</a:t>
            </a:r>
          </a:p>
        </p:txBody>
      </p:sp>
      <p:sp>
        <p:nvSpPr>
          <p:cNvPr id="960" name="Optimized for problems with sparse features"/>
          <p:cNvSpPr txBox="1"/>
          <p:nvPr/>
        </p:nvSpPr>
        <p:spPr>
          <a:xfrm>
            <a:off x="932283" y="2666882"/>
            <a:ext cx="2128057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Optimized for problems with sparse features</a:t>
            </a:r>
          </a:p>
        </p:txBody>
      </p:sp>
      <p:sp>
        <p:nvSpPr>
          <p:cNvPr id="961" name="Per-parameter learning rate: smaller updates are made to parameters that get updated frequently"/>
          <p:cNvSpPr txBox="1"/>
          <p:nvPr/>
        </p:nvSpPr>
        <p:spPr>
          <a:xfrm>
            <a:off x="985698" y="4283071"/>
            <a:ext cx="22049148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Per-parameter learning rate: smaller updates are made to parameters that get updated frequently</a:t>
            </a:r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135" y="6800960"/>
            <a:ext cx="12100298" cy="2585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6644" y="9798043"/>
            <a:ext cx="14788161" cy="3339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AdaGrad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AdaGrad</a:t>
            </a:r>
          </a:p>
        </p:txBody>
      </p:sp>
      <p:sp>
        <p:nvSpPr>
          <p:cNvPr id="968" name="Duchi et al. (2011)"/>
          <p:cNvSpPr txBox="1"/>
          <p:nvPr/>
        </p:nvSpPr>
        <p:spPr>
          <a:xfrm>
            <a:off x="20242195" y="12780533"/>
            <a:ext cx="4515428" cy="65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Duchi et al. (2011)</a:t>
            </a:r>
          </a:p>
        </p:txBody>
      </p:sp>
      <p:sp>
        <p:nvSpPr>
          <p:cNvPr id="969" name="Optimized for problems with sparse features"/>
          <p:cNvSpPr txBox="1"/>
          <p:nvPr/>
        </p:nvSpPr>
        <p:spPr>
          <a:xfrm>
            <a:off x="932283" y="2666882"/>
            <a:ext cx="21280575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Optimized for problems with sparse features</a:t>
            </a:r>
          </a:p>
        </p:txBody>
      </p:sp>
      <p:sp>
        <p:nvSpPr>
          <p:cNvPr id="970" name="Per-parameter learning rate: smaller updates are made to parameters that get updated frequently"/>
          <p:cNvSpPr txBox="1"/>
          <p:nvPr/>
        </p:nvSpPr>
        <p:spPr>
          <a:xfrm>
            <a:off x="985698" y="4283071"/>
            <a:ext cx="22049148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Per-parameter learning rate: smaller updates are made to parameters that get updated frequently</a:t>
            </a:r>
          </a:p>
        </p:txBody>
      </p:sp>
      <p:sp>
        <p:nvSpPr>
          <p:cNvPr id="971" name="(smoothed) sum of squared gradients from all updates"/>
          <p:cNvSpPr txBox="1"/>
          <p:nvPr/>
        </p:nvSpPr>
        <p:spPr>
          <a:xfrm>
            <a:off x="13671441" y="7558664"/>
            <a:ext cx="9992981" cy="1809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(smoothed) sum of squared gradients from all updates</a:t>
            </a:r>
          </a:p>
        </p:txBody>
      </p:sp>
      <p:sp>
        <p:nvSpPr>
          <p:cNvPr id="972" name="Line"/>
          <p:cNvSpPr/>
          <p:nvPr/>
        </p:nvSpPr>
        <p:spPr>
          <a:xfrm flipH="1" flipV="1">
            <a:off x="11460045" y="8448905"/>
            <a:ext cx="1934700" cy="45280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3" name="Generally more robust than SGD, requires less tuning of learning rate"/>
          <p:cNvSpPr txBox="1"/>
          <p:nvPr/>
        </p:nvSpPr>
        <p:spPr>
          <a:xfrm>
            <a:off x="1129789" y="9791922"/>
            <a:ext cx="23124128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Generally more robust than SGD, requires less tuning of learning rate</a:t>
            </a:r>
          </a:p>
        </p:txBody>
      </p:sp>
      <p:sp>
        <p:nvSpPr>
          <p:cNvPr id="974" name="Other techniques for optimizing deep models — more later!"/>
          <p:cNvSpPr txBox="1"/>
          <p:nvPr/>
        </p:nvSpPr>
        <p:spPr>
          <a:xfrm>
            <a:off x="1167425" y="11286228"/>
            <a:ext cx="2204914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Other techniques for optimizing deep models — more later!</a:t>
            </a:r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0270" y="6591755"/>
            <a:ext cx="10264639" cy="233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3" grpId="4"/>
      <p:bldP build="whole" bldLvl="1" animBg="1" rev="0" advAuto="0" spid="972" grpId="3"/>
      <p:bldP build="whole" bldLvl="1" animBg="1" rev="0" advAuto="0" spid="975" grpId="1"/>
      <p:bldP build="whole" bldLvl="1" animBg="1" rev="0" advAuto="0" spid="971" grpId="2"/>
      <p:bldP build="whole" bldLvl="1" animBg="1" rev="0" advAuto="0" spid="974" grpId="5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ummary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Summary</a:t>
            </a:r>
          </a:p>
        </p:txBody>
      </p:sp>
      <p:sp>
        <p:nvSpPr>
          <p:cNvPr id="980" name="Design tradeoffs need to reflect interactions:"/>
          <p:cNvSpPr txBox="1"/>
          <p:nvPr/>
        </p:nvSpPr>
        <p:spPr>
          <a:xfrm>
            <a:off x="905575" y="2409759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Design tradeoffs need to reflect interactions:</a:t>
            </a:r>
          </a:p>
        </p:txBody>
      </p:sp>
      <p:sp>
        <p:nvSpPr>
          <p:cNvPr id="981" name="Model and objective are coupled: probabilistic model &lt;-&gt; maximize likelihood"/>
          <p:cNvSpPr txBox="1"/>
          <p:nvPr/>
        </p:nvSpPr>
        <p:spPr>
          <a:xfrm>
            <a:off x="1066290" y="3786950"/>
            <a:ext cx="22053986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9779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Model and objective are coupled: probabilistic model &lt;-&gt; maximize likelihood</a:t>
            </a:r>
          </a:p>
        </p:txBody>
      </p:sp>
      <p:sp>
        <p:nvSpPr>
          <p:cNvPr id="982" name="…but not always: a linear model or neural network can be trained to minimize any differentiable loss function"/>
          <p:cNvSpPr txBox="1"/>
          <p:nvPr/>
        </p:nvSpPr>
        <p:spPr>
          <a:xfrm>
            <a:off x="1080979" y="5848959"/>
            <a:ext cx="21542731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9779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…but not always: a linear model or neural network can be trained to minimize any differentiable loss function </a:t>
            </a:r>
          </a:p>
        </p:txBody>
      </p:sp>
      <p:sp>
        <p:nvSpPr>
          <p:cNvPr id="983" name="Inference governs what learning: need to be able to compute expectations to use logistic regression"/>
          <p:cNvSpPr txBox="1"/>
          <p:nvPr/>
        </p:nvSpPr>
        <p:spPr>
          <a:xfrm>
            <a:off x="1095742" y="8064488"/>
            <a:ext cx="20138023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9779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Inference governs what learning: need to be able to compute expectations to use logistic regression</a:t>
            </a:r>
          </a:p>
        </p:txBody>
      </p: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3" grpId="4"/>
      <p:bldP build="whole" bldLvl="1" animBg="1" rev="0" advAuto="0" spid="982" grpId="3"/>
      <p:bldP build="whole" bldLvl="1" animBg="1" rev="0" advAuto="0" spid="981" grpId="2"/>
      <p:bldP build="whole" bldLvl="1" animBg="1" rev="0" advAuto="0" spid="980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Next Up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Next Up</a:t>
            </a:r>
          </a:p>
        </p:txBody>
      </p:sp>
      <p:sp>
        <p:nvSpPr>
          <p:cNvPr id="986" name="You’ve now seen everything you need to implement multi-class classification models"/>
          <p:cNvSpPr txBox="1"/>
          <p:nvPr/>
        </p:nvSpPr>
        <p:spPr>
          <a:xfrm>
            <a:off x="905575" y="2409759"/>
            <a:ext cx="22176009" cy="1809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You’ve now seen everything you need to implement multi-class classification models</a:t>
            </a:r>
          </a:p>
        </p:txBody>
      </p:sp>
      <p:sp>
        <p:nvSpPr>
          <p:cNvPr id="987" name="Next time: HMMs (POS tagging)"/>
          <p:cNvSpPr txBox="1"/>
          <p:nvPr/>
        </p:nvSpPr>
        <p:spPr>
          <a:xfrm>
            <a:off x="905575" y="5528006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Next time: HMMs (POS tagging)</a:t>
            </a:r>
          </a:p>
        </p:txBody>
      </p:sp>
      <p:sp>
        <p:nvSpPr>
          <p:cNvPr id="988" name="In 2 weeks: CRFs (NER)"/>
          <p:cNvSpPr txBox="1"/>
          <p:nvPr/>
        </p:nvSpPr>
        <p:spPr>
          <a:xfrm>
            <a:off x="905575" y="7744552"/>
            <a:ext cx="22176009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In 2 weeks: CRFs (NER)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ulticlass Fundamentals"/>
          <p:cNvSpPr txBox="1"/>
          <p:nvPr>
            <p:ph type="ctrTitle"/>
          </p:nvPr>
        </p:nvSpPr>
        <p:spPr>
          <a:xfrm>
            <a:off x="2557210" y="3208365"/>
            <a:ext cx="19269580" cy="4276670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Multiclass Fundamentals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Text Classification</a:t>
            </a:r>
          </a:p>
        </p:txBody>
      </p:sp>
      <p:sp>
        <p:nvSpPr>
          <p:cNvPr id="183" name="~20 classes"/>
          <p:cNvSpPr txBox="1"/>
          <p:nvPr/>
        </p:nvSpPr>
        <p:spPr>
          <a:xfrm>
            <a:off x="18853438" y="9647631"/>
            <a:ext cx="682448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~20 classes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30" y="2649128"/>
            <a:ext cx="16967201" cy="408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830" y="6673508"/>
            <a:ext cx="17018001" cy="434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Line"/>
          <p:cNvSpPr/>
          <p:nvPr/>
        </p:nvSpPr>
        <p:spPr>
          <a:xfrm>
            <a:off x="18140601" y="4385323"/>
            <a:ext cx="170309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7" name="Sports"/>
          <p:cNvSpPr txBox="1"/>
          <p:nvPr/>
        </p:nvSpPr>
        <p:spPr>
          <a:xfrm>
            <a:off x="20455264" y="7870397"/>
            <a:ext cx="4905713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Sports</a:t>
            </a:r>
          </a:p>
        </p:txBody>
      </p:sp>
      <p:sp>
        <p:nvSpPr>
          <p:cNvPr id="188" name="Health"/>
          <p:cNvSpPr txBox="1"/>
          <p:nvPr/>
        </p:nvSpPr>
        <p:spPr>
          <a:xfrm>
            <a:off x="20380064" y="3840162"/>
            <a:ext cx="4905712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Health</a:t>
            </a:r>
          </a:p>
        </p:txBody>
      </p:sp>
      <p:sp>
        <p:nvSpPr>
          <p:cNvPr id="189" name="Line"/>
          <p:cNvSpPr/>
          <p:nvPr/>
        </p:nvSpPr>
        <p:spPr>
          <a:xfrm>
            <a:off x="18140601" y="8449323"/>
            <a:ext cx="1703094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mage Classification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Image Classification</a:t>
            </a:r>
          </a:p>
        </p:txBody>
      </p:sp>
      <p:sp>
        <p:nvSpPr>
          <p:cNvPr id="192" name="Thousands of classes (ImageNet)"/>
          <p:cNvSpPr txBox="1"/>
          <p:nvPr/>
        </p:nvSpPr>
        <p:spPr>
          <a:xfrm>
            <a:off x="958990" y="11072927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Thousands of classes (ImageNet)</a:t>
            </a:r>
          </a:p>
        </p:txBody>
      </p:sp>
      <p:sp>
        <p:nvSpPr>
          <p:cNvPr id="193" name="Line"/>
          <p:cNvSpPr/>
          <p:nvPr/>
        </p:nvSpPr>
        <p:spPr>
          <a:xfrm>
            <a:off x="12064250" y="4697050"/>
            <a:ext cx="1703095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4" name="Car"/>
          <p:cNvSpPr txBox="1"/>
          <p:nvPr/>
        </p:nvSpPr>
        <p:spPr>
          <a:xfrm>
            <a:off x="14426347" y="7826882"/>
            <a:ext cx="4905712" cy="797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Car</a:t>
            </a:r>
          </a:p>
        </p:txBody>
      </p:sp>
      <p:sp>
        <p:nvSpPr>
          <p:cNvPr id="195" name="Dog"/>
          <p:cNvSpPr txBox="1"/>
          <p:nvPr/>
        </p:nvSpPr>
        <p:spPr>
          <a:xfrm>
            <a:off x="14303712" y="4151889"/>
            <a:ext cx="4905713" cy="797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l">
              <a:spcBef>
                <a:spcPts val="1000"/>
              </a:spcBef>
              <a:defRPr sz="5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Dog</a:t>
            </a:r>
          </a:p>
        </p:txBody>
      </p:sp>
      <p:sp>
        <p:nvSpPr>
          <p:cNvPr id="196" name="Line"/>
          <p:cNvSpPr/>
          <p:nvPr/>
        </p:nvSpPr>
        <p:spPr>
          <a:xfrm>
            <a:off x="12111683" y="8405809"/>
            <a:ext cx="1703095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045" y="2994025"/>
            <a:ext cx="5841792" cy="3271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0820" y="6703769"/>
            <a:ext cx="5900242" cy="3304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ntity Linking"/>
          <p:cNvSpPr txBox="1"/>
          <p:nvPr>
            <p:ph type="title"/>
          </p:nvPr>
        </p:nvSpPr>
        <p:spPr>
          <a:xfrm>
            <a:off x="4833937" y="-142875"/>
            <a:ext cx="14716126" cy="2339579"/>
          </a:xfrm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Entity Linking</a:t>
            </a:r>
          </a:p>
        </p:txBody>
      </p:sp>
      <p:sp>
        <p:nvSpPr>
          <p:cNvPr id="201" name="4,500,000 classes (all articles in Wikipedia)"/>
          <p:cNvSpPr txBox="1"/>
          <p:nvPr/>
        </p:nvSpPr>
        <p:spPr>
          <a:xfrm>
            <a:off x="1092528" y="10587743"/>
            <a:ext cx="21454070" cy="89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marL="533400" indent="-533400" algn="l">
              <a:spcBef>
                <a:spcPts val="1000"/>
              </a:spcBef>
              <a:buClr>
                <a:schemeClr val="accent4">
                  <a:satOff val="1488"/>
                  <a:lumOff val="-7242"/>
                </a:schemeClr>
              </a:buClr>
              <a:buSzPct val="100000"/>
              <a:buChar char="‣"/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4,500,000 classes (all articles in Wikipedia)</a:t>
            </a:r>
          </a:p>
        </p:txBody>
      </p:sp>
      <p:grpSp>
        <p:nvGrpSpPr>
          <p:cNvPr id="204" name="Group"/>
          <p:cNvGrpSpPr/>
          <p:nvPr/>
        </p:nvGrpSpPr>
        <p:grpSpPr>
          <a:xfrm>
            <a:off x="1127086" y="5964754"/>
            <a:ext cx="7860188" cy="1173983"/>
            <a:chOff x="0" y="2626717"/>
            <a:chExt cx="7860186" cy="1173982"/>
          </a:xfrm>
        </p:grpSpPr>
        <p:sp>
          <p:nvSpPr>
            <p:cNvPr id="202" name="Although he originally won the event, the United States Anti-Doping Agency announced in August 2012 that they had disqualified  Armstrong  from his seven consecutive Tour de France wins from 1999–2005."/>
            <p:cNvSpPr/>
            <p:nvPr/>
          </p:nvSpPr>
          <p:spPr>
            <a:xfrm>
              <a:off x="0" y="2626717"/>
              <a:ext cx="78601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Although he originally won the </a:t>
              </a:r>
              <a:r>
                <a:rPr>
                  <a:solidFill>
                    <a:schemeClr val="accent2"/>
                  </a:solidFill>
                </a:rPr>
                <a:t>event</a:t>
              </a:r>
              <a:r>
                <a:t>, the </a:t>
              </a:r>
              <a:r>
                <a:rPr>
                  <a:solidFill>
                    <a:schemeClr val="accent2"/>
                  </a:solidFill>
                </a:rPr>
                <a:t>United States Anti-Doping Agency</a:t>
              </a:r>
              <a:r>
                <a:t> announced in August 2012 that they had </a:t>
              </a:r>
              <a:r>
                <a:rPr>
                  <a:solidFill>
                    <a:schemeClr val="accent2"/>
                  </a:solidFill>
                </a:rPr>
                <a:t>disqualified</a:t>
              </a:r>
              <a:r>
                <a:t>  </a:t>
              </a:r>
              <a:r>
                <a:rPr b="1"/>
                <a:t>Armstrong </a:t>
              </a:r>
              <a:r>
                <a:t> from his seven consecutive </a:t>
              </a:r>
              <a:r>
                <a:rPr>
                  <a:solidFill>
                    <a:schemeClr val="accent2"/>
                  </a:solidFill>
                </a:rPr>
                <a:t>Tour de France wins</a:t>
              </a:r>
              <a:r>
                <a:t> from 1999–2005.</a:t>
              </a:r>
            </a:p>
          </p:txBody>
        </p:sp>
        <p:sp>
          <p:nvSpPr>
            <p:cNvPr id="203" name="Rounded Rectangle"/>
            <p:cNvSpPr/>
            <p:nvPr/>
          </p:nvSpPr>
          <p:spPr>
            <a:xfrm>
              <a:off x="3047443" y="2988790"/>
              <a:ext cx="3032070" cy="811910"/>
            </a:xfrm>
            <a:prstGeom prst="roundRect">
              <a:avLst>
                <a:gd name="adj" fmla="val 23463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10433178" y="2416787"/>
            <a:ext cx="7360387" cy="5918873"/>
            <a:chOff x="0" y="0"/>
            <a:chExt cx="7360385" cy="5918872"/>
          </a:xfrm>
        </p:grpSpPr>
        <p:pic>
          <p:nvPicPr>
            <p:cNvPr id="20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820745" y="488526"/>
              <a:ext cx="1295124" cy="2339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Lance Edward Armstrong is an American former professional road cyclist"/>
            <p:cNvSpPr txBox="1"/>
            <p:nvPr/>
          </p:nvSpPr>
          <p:spPr>
            <a:xfrm>
              <a:off x="500733" y="3349985"/>
              <a:ext cx="6859653" cy="2256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Lance Edward Armstrong is an American former professional </a:t>
              </a:r>
              <a:r>
                <a:rPr>
                  <a:solidFill>
                    <a:schemeClr val="accent2"/>
                  </a:solidFill>
                </a:rPr>
                <a:t>road cyclist</a:t>
              </a:r>
            </a:p>
          </p:txBody>
        </p:sp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2088" y="478261"/>
              <a:ext cx="1801724" cy="1526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Rounded Rectangle"/>
            <p:cNvSpPr/>
            <p:nvPr/>
          </p:nvSpPr>
          <p:spPr>
            <a:xfrm>
              <a:off x="0" y="0"/>
              <a:ext cx="7326787" cy="5918873"/>
            </a:xfrm>
            <a:prstGeom prst="roundRect">
              <a:avLst>
                <a:gd name="adj" fmla="val 7777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14" name="Group"/>
          <p:cNvGrpSpPr/>
          <p:nvPr/>
        </p:nvGrpSpPr>
        <p:grpSpPr>
          <a:xfrm>
            <a:off x="17977535" y="2416787"/>
            <a:ext cx="5584436" cy="5918873"/>
            <a:chOff x="0" y="0"/>
            <a:chExt cx="5584435" cy="5918872"/>
          </a:xfrm>
        </p:grpSpPr>
        <p:pic>
          <p:nvPicPr>
            <p:cNvPr id="21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48410" y="706537"/>
              <a:ext cx="2884724" cy="1651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Armstrong County is a county in Pennsylvania…"/>
            <p:cNvSpPr txBox="1"/>
            <p:nvPr/>
          </p:nvSpPr>
          <p:spPr>
            <a:xfrm>
              <a:off x="382210" y="2902245"/>
              <a:ext cx="5134848" cy="2256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 defTabSz="457200">
                <a:defRPr sz="4800">
                  <a:latin typeface="+mj-lt"/>
                  <a:ea typeface="+mj-ea"/>
                  <a:cs typeface="+mj-cs"/>
                  <a:sym typeface="Calibri"/>
                </a:defRPr>
              </a:pPr>
              <a:r>
                <a:t>Armstrong County is a </a:t>
              </a:r>
              <a:r>
                <a: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rPr>
                <a:t>county</a:t>
              </a:r>
              <a:r>
                <a:t> in Pennsylvania…</a:t>
              </a:r>
            </a:p>
          </p:txBody>
        </p:sp>
        <p:pic>
          <p:nvPicPr>
            <p:cNvPr id="21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0907" y="478261"/>
              <a:ext cx="1801724" cy="1526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Rounded Rectangle"/>
            <p:cNvSpPr/>
            <p:nvPr/>
          </p:nvSpPr>
          <p:spPr>
            <a:xfrm>
              <a:off x="0" y="0"/>
              <a:ext cx="5584436" cy="5918873"/>
            </a:xfrm>
            <a:prstGeom prst="roundRect">
              <a:avLst>
                <a:gd name="adj" fmla="val 8243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6170624" y="7192126"/>
            <a:ext cx="14471318" cy="2794732"/>
            <a:chOff x="0" y="0"/>
            <a:chExt cx="14471316" cy="2794731"/>
          </a:xfrm>
        </p:grpSpPr>
        <p:sp>
          <p:nvSpPr>
            <p:cNvPr id="220" name="Connection Line"/>
            <p:cNvSpPr/>
            <p:nvPr/>
          </p:nvSpPr>
          <p:spPr>
            <a:xfrm>
              <a:off x="221470" y="890"/>
              <a:ext cx="7322776" cy="2218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629" fill="norm" stroke="1" extrusionOk="0">
                  <a:moveTo>
                    <a:pt x="0" y="0"/>
                  </a:moveTo>
                  <a:cubicBezTo>
                    <a:pt x="6589" y="18610"/>
                    <a:pt x="13789" y="21600"/>
                    <a:pt x="21600" y="8969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1" name="Connection Line"/>
            <p:cNvSpPr/>
            <p:nvPr/>
          </p:nvSpPr>
          <p:spPr>
            <a:xfrm>
              <a:off x="0" y="0"/>
              <a:ext cx="14471317" cy="2794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438" fill="norm" stroke="1" extrusionOk="0">
                  <a:moveTo>
                    <a:pt x="0" y="0"/>
                  </a:moveTo>
                  <a:cubicBezTo>
                    <a:pt x="4114" y="19281"/>
                    <a:pt x="11314" y="21600"/>
                    <a:pt x="21600" y="6957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7" name="?"/>
            <p:cNvSpPr txBox="1"/>
            <p:nvPr/>
          </p:nvSpPr>
          <p:spPr>
            <a:xfrm>
              <a:off x="6979917" y="1828698"/>
              <a:ext cx="496901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?</a:t>
              </a:r>
            </a:p>
          </p:txBody>
        </p:sp>
        <p:sp>
          <p:nvSpPr>
            <p:cNvPr id="218" name="?"/>
            <p:cNvSpPr txBox="1"/>
            <p:nvPr/>
          </p:nvSpPr>
          <p:spPr>
            <a:xfrm>
              <a:off x="3627326" y="1182887"/>
              <a:ext cx="496901" cy="8947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5"/>
      <p:bldP build="whole" bldLvl="1" animBg="1" rev="0" advAuto="0" spid="209" grpId="2"/>
      <p:bldP build="whole" bldLvl="1" animBg="1" rev="0" advAuto="0" spid="219" grpId="4"/>
      <p:bldP build="whole" bldLvl="1" animBg="1" rev="0" advAuto="0" spid="204" grpId="1"/>
      <p:bldP build="whole" bldLvl="1" animBg="1" rev="0" advAuto="0" spid="214" grpId="3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5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